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1" r:id="rId2"/>
    <p:sldId id="327" r:id="rId3"/>
    <p:sldId id="410" r:id="rId4"/>
    <p:sldId id="409" r:id="rId5"/>
    <p:sldId id="413" r:id="rId6"/>
    <p:sldId id="405" r:id="rId7"/>
    <p:sldId id="411" r:id="rId8"/>
    <p:sldId id="330" r:id="rId9"/>
    <p:sldId id="328" r:id="rId10"/>
    <p:sldId id="336" r:id="rId11"/>
    <p:sldId id="331" r:id="rId12"/>
    <p:sldId id="332" r:id="rId13"/>
    <p:sldId id="333" r:id="rId14"/>
    <p:sldId id="334" r:id="rId15"/>
    <p:sldId id="337" r:id="rId16"/>
    <p:sldId id="363" r:id="rId17"/>
    <p:sldId id="359" r:id="rId18"/>
    <p:sldId id="361" r:id="rId19"/>
    <p:sldId id="362" r:id="rId20"/>
    <p:sldId id="341" r:id="rId21"/>
    <p:sldId id="394" r:id="rId22"/>
    <p:sldId id="346" r:id="rId23"/>
    <p:sldId id="366" r:id="rId24"/>
    <p:sldId id="369" r:id="rId25"/>
    <p:sldId id="381" r:id="rId26"/>
    <p:sldId id="382" r:id="rId27"/>
    <p:sldId id="384" r:id="rId28"/>
    <p:sldId id="387" r:id="rId29"/>
    <p:sldId id="404" r:id="rId30"/>
    <p:sldId id="389" r:id="rId31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CACA"/>
    <a:srgbClr val="FF0000"/>
    <a:srgbClr val="D5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4" autoAdjust="0"/>
  </p:normalViewPr>
  <p:slideViewPr>
    <p:cSldViewPr>
      <p:cViewPr varScale="1">
        <p:scale>
          <a:sx n="129" d="100"/>
          <a:sy n="129" d="100"/>
        </p:scale>
        <p:origin x="1818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04"/>
    </p:cViewPr>
  </p:sorterViewPr>
  <p:notesViewPr>
    <p:cSldViewPr>
      <p:cViewPr varScale="1">
        <p:scale>
          <a:sx n="67" d="100"/>
          <a:sy n="67" d="100"/>
        </p:scale>
        <p:origin x="-2796" y="-102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C2493-1D09-49D3-B69A-801C33E4D9E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</dgm:pt>
    <dgm:pt modelId="{3800FD4F-9E4B-4E5A-8D16-725632C57FA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Garamond" pitchFamily="18" charset="0"/>
              <a:cs typeface="Arial" charset="0"/>
            </a:rPr>
            <a:t>OXIDATIVE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Garamond" pitchFamily="18" charset="0"/>
              <a:cs typeface="Arial" charset="0"/>
            </a:rPr>
            <a:t>STABILITY</a:t>
          </a:r>
        </a:p>
      </dgm:t>
    </dgm:pt>
    <dgm:pt modelId="{0E72ECF1-F11F-4DF1-9B9E-E5BA42531D06}" type="parTrans" cxnId="{8DC6B7DA-1576-47EA-A0B8-EAF0FD4236C0}">
      <dgm:prSet/>
      <dgm:spPr/>
      <dgm:t>
        <a:bodyPr/>
        <a:lstStyle/>
        <a:p>
          <a:endParaRPr lang="en-US"/>
        </a:p>
      </dgm:t>
    </dgm:pt>
    <dgm:pt modelId="{3F27E634-36AD-41DF-A511-C8BD6F5504E0}" type="sibTrans" cxnId="{8DC6B7DA-1576-47EA-A0B8-EAF0FD4236C0}">
      <dgm:prSet/>
      <dgm:spPr/>
      <dgm:t>
        <a:bodyPr/>
        <a:lstStyle/>
        <a:p>
          <a:endParaRPr lang="en-US"/>
        </a:p>
      </dgm:t>
    </dgm:pt>
    <dgm:pt modelId="{9CA60A8D-F9EF-4C07-A7E1-B1B9CDAC1EE6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Garamond" pitchFamily="18" charset="0"/>
              <a:cs typeface="Arial" charset="0"/>
            </a:rPr>
            <a:t>NUTRITION</a:t>
          </a:r>
        </a:p>
      </dgm:t>
    </dgm:pt>
    <dgm:pt modelId="{46FA5283-778E-45FD-8FE7-D3BC31CAEBAB}" type="parTrans" cxnId="{D07E3846-DEEB-4C84-8A61-FF8B3886891C}">
      <dgm:prSet/>
      <dgm:spPr/>
      <dgm:t>
        <a:bodyPr/>
        <a:lstStyle/>
        <a:p>
          <a:endParaRPr lang="en-US"/>
        </a:p>
      </dgm:t>
    </dgm:pt>
    <dgm:pt modelId="{F213AD0A-B1F6-49B2-97E0-EEF2EAF90A2D}" type="sibTrans" cxnId="{D07E3846-DEEB-4C84-8A61-FF8B3886891C}">
      <dgm:prSet/>
      <dgm:spPr/>
      <dgm:t>
        <a:bodyPr/>
        <a:lstStyle/>
        <a:p>
          <a:endParaRPr lang="en-US"/>
        </a:p>
      </dgm:t>
    </dgm:pt>
    <dgm:pt modelId="{9FA09936-C7A9-418F-A747-A401D13D52CA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Garamond" pitchFamily="18" charset="0"/>
              <a:cs typeface="Arial" charset="0"/>
            </a:rPr>
            <a:t>FUNCTIONALITY</a:t>
          </a:r>
        </a:p>
      </dgm:t>
    </dgm:pt>
    <dgm:pt modelId="{478E0FDF-777A-420D-ABA8-F83DD64EFAE5}" type="parTrans" cxnId="{6CFEFAA4-65D2-4E2A-A62D-485AD9CBBDCA}">
      <dgm:prSet/>
      <dgm:spPr/>
      <dgm:t>
        <a:bodyPr/>
        <a:lstStyle/>
        <a:p>
          <a:endParaRPr lang="en-US"/>
        </a:p>
      </dgm:t>
    </dgm:pt>
    <dgm:pt modelId="{861F3CE1-EA02-4B78-A042-65D473B7783F}" type="sibTrans" cxnId="{6CFEFAA4-65D2-4E2A-A62D-485AD9CBBDCA}">
      <dgm:prSet/>
      <dgm:spPr/>
      <dgm:t>
        <a:bodyPr/>
        <a:lstStyle/>
        <a:p>
          <a:endParaRPr lang="en-US"/>
        </a:p>
      </dgm:t>
    </dgm:pt>
    <dgm:pt modelId="{F354E85C-7837-4410-8E58-DE023E065EE2}" type="pres">
      <dgm:prSet presAssocID="{4FFC2493-1D09-49D3-B69A-801C33E4D9E0}" presName="cycle" presStyleCnt="0">
        <dgm:presLayoutVars>
          <dgm:dir/>
          <dgm:resizeHandles val="exact"/>
        </dgm:presLayoutVars>
      </dgm:prSet>
      <dgm:spPr/>
    </dgm:pt>
    <dgm:pt modelId="{896B90C9-9D14-4798-B3C3-1666709F96F2}" type="pres">
      <dgm:prSet presAssocID="{3800FD4F-9E4B-4E5A-8D16-725632C57FAA}" presName="dummy" presStyleCnt="0"/>
      <dgm:spPr/>
    </dgm:pt>
    <dgm:pt modelId="{B54536F1-7A6D-4765-A72B-DC8C850E0F00}" type="pres">
      <dgm:prSet presAssocID="{3800FD4F-9E4B-4E5A-8D16-725632C57FAA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B169CA-6462-4651-9072-E5ED45D6E00F}" type="pres">
      <dgm:prSet presAssocID="{3F27E634-36AD-41DF-A511-C8BD6F5504E0}" presName="sibTrans" presStyleLbl="node1" presStyleIdx="0" presStyleCnt="3" custLinFactNeighborX="5342" custLinFactNeighborY="-9109"/>
      <dgm:spPr/>
      <dgm:t>
        <a:bodyPr/>
        <a:lstStyle/>
        <a:p>
          <a:endParaRPr lang="en-US"/>
        </a:p>
      </dgm:t>
    </dgm:pt>
    <dgm:pt modelId="{124D91E4-8156-4C6A-B55D-1503F4F451A1}" type="pres">
      <dgm:prSet presAssocID="{9CA60A8D-F9EF-4C07-A7E1-B1B9CDAC1EE6}" presName="dummy" presStyleCnt="0"/>
      <dgm:spPr/>
    </dgm:pt>
    <dgm:pt modelId="{3E2B1349-C6B7-402D-AEB3-DBC6410080AF}" type="pres">
      <dgm:prSet presAssocID="{9CA60A8D-F9EF-4C07-A7E1-B1B9CDAC1EE6}" presName="node" presStyleLbl="revTx" presStyleIdx="1" presStyleCnt="3" custScaleX="68391" custScaleY="49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1BAA19-15BC-4288-BC9E-66E43FBE05B9}" type="pres">
      <dgm:prSet presAssocID="{F213AD0A-B1F6-49B2-97E0-EEF2EAF90A2D}" presName="sibTrans" presStyleLbl="node1" presStyleIdx="1" presStyleCnt="3" custLinFactNeighborX="-8301" custLinFactNeighborY="-6774"/>
      <dgm:spPr/>
      <dgm:t>
        <a:bodyPr/>
        <a:lstStyle/>
        <a:p>
          <a:endParaRPr lang="en-US"/>
        </a:p>
      </dgm:t>
    </dgm:pt>
    <dgm:pt modelId="{D68F61CE-E530-4B6F-8EA9-808EF22A7291}" type="pres">
      <dgm:prSet presAssocID="{9FA09936-C7A9-418F-A747-A401D13D52CA}" presName="dummy" presStyleCnt="0"/>
      <dgm:spPr/>
    </dgm:pt>
    <dgm:pt modelId="{69B82E84-168C-48FA-9AA8-B6C126867220}" type="pres">
      <dgm:prSet presAssocID="{9FA09936-C7A9-418F-A747-A401D13D52CA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1C81EF-AFF1-4142-89E9-A7231D18A3F3}" type="pres">
      <dgm:prSet presAssocID="{861F3CE1-EA02-4B78-A042-65D473B7783F}" presName="sibTrans" presStyleLbl="node1" presStyleIdx="2" presStyleCnt="3" custScaleX="113818" custLinFactNeighborX="-3411" custLinFactNeighborY="-3810"/>
      <dgm:spPr/>
      <dgm:t>
        <a:bodyPr/>
        <a:lstStyle/>
        <a:p>
          <a:endParaRPr lang="en-US"/>
        </a:p>
      </dgm:t>
    </dgm:pt>
  </dgm:ptLst>
  <dgm:cxnLst>
    <dgm:cxn modelId="{D07E3846-DEEB-4C84-8A61-FF8B3886891C}" srcId="{4FFC2493-1D09-49D3-B69A-801C33E4D9E0}" destId="{9CA60A8D-F9EF-4C07-A7E1-B1B9CDAC1EE6}" srcOrd="1" destOrd="0" parTransId="{46FA5283-778E-45FD-8FE7-D3BC31CAEBAB}" sibTransId="{F213AD0A-B1F6-49B2-97E0-EEF2EAF90A2D}"/>
    <dgm:cxn modelId="{8746EA6F-DFA6-4BEE-839E-FC675EBA70CA}" type="presOf" srcId="{3800FD4F-9E4B-4E5A-8D16-725632C57FAA}" destId="{B54536F1-7A6D-4765-A72B-DC8C850E0F00}" srcOrd="0" destOrd="0" presId="urn:microsoft.com/office/officeart/2005/8/layout/cycle1"/>
    <dgm:cxn modelId="{68F373E2-3A53-449C-AE00-02EB0F486438}" type="presOf" srcId="{3F27E634-36AD-41DF-A511-C8BD6F5504E0}" destId="{9CB169CA-6462-4651-9072-E5ED45D6E00F}" srcOrd="0" destOrd="0" presId="urn:microsoft.com/office/officeart/2005/8/layout/cycle1"/>
    <dgm:cxn modelId="{027B08C1-D32E-4DF8-98EB-C724B53362B2}" type="presOf" srcId="{861F3CE1-EA02-4B78-A042-65D473B7783F}" destId="{651C81EF-AFF1-4142-89E9-A7231D18A3F3}" srcOrd="0" destOrd="0" presId="urn:microsoft.com/office/officeart/2005/8/layout/cycle1"/>
    <dgm:cxn modelId="{3519E898-4582-485F-AAAF-F65AE58C127C}" type="presOf" srcId="{4FFC2493-1D09-49D3-B69A-801C33E4D9E0}" destId="{F354E85C-7837-4410-8E58-DE023E065EE2}" srcOrd="0" destOrd="0" presId="urn:microsoft.com/office/officeart/2005/8/layout/cycle1"/>
    <dgm:cxn modelId="{682D747A-01B6-4656-9794-BD833E74AD3A}" type="presOf" srcId="{F213AD0A-B1F6-49B2-97E0-EEF2EAF90A2D}" destId="{D11BAA19-15BC-4288-BC9E-66E43FBE05B9}" srcOrd="0" destOrd="0" presId="urn:microsoft.com/office/officeart/2005/8/layout/cycle1"/>
    <dgm:cxn modelId="{92D7156E-4AB6-485C-8E94-299EAADB5BD7}" type="presOf" srcId="{9CA60A8D-F9EF-4C07-A7E1-B1B9CDAC1EE6}" destId="{3E2B1349-C6B7-402D-AEB3-DBC6410080AF}" srcOrd="0" destOrd="0" presId="urn:microsoft.com/office/officeart/2005/8/layout/cycle1"/>
    <dgm:cxn modelId="{90F2E0E5-15E7-4DB8-81D2-3E20170BEF73}" type="presOf" srcId="{9FA09936-C7A9-418F-A747-A401D13D52CA}" destId="{69B82E84-168C-48FA-9AA8-B6C126867220}" srcOrd="0" destOrd="0" presId="urn:microsoft.com/office/officeart/2005/8/layout/cycle1"/>
    <dgm:cxn modelId="{6CFEFAA4-65D2-4E2A-A62D-485AD9CBBDCA}" srcId="{4FFC2493-1D09-49D3-B69A-801C33E4D9E0}" destId="{9FA09936-C7A9-418F-A747-A401D13D52CA}" srcOrd="2" destOrd="0" parTransId="{478E0FDF-777A-420D-ABA8-F83DD64EFAE5}" sibTransId="{861F3CE1-EA02-4B78-A042-65D473B7783F}"/>
    <dgm:cxn modelId="{8DC6B7DA-1576-47EA-A0B8-EAF0FD4236C0}" srcId="{4FFC2493-1D09-49D3-B69A-801C33E4D9E0}" destId="{3800FD4F-9E4B-4E5A-8D16-725632C57FAA}" srcOrd="0" destOrd="0" parTransId="{0E72ECF1-F11F-4DF1-9B9E-E5BA42531D06}" sibTransId="{3F27E634-36AD-41DF-A511-C8BD6F5504E0}"/>
    <dgm:cxn modelId="{7838414F-8C2E-479A-97B1-3652C809BCD3}" type="presParOf" srcId="{F354E85C-7837-4410-8E58-DE023E065EE2}" destId="{896B90C9-9D14-4798-B3C3-1666709F96F2}" srcOrd="0" destOrd="0" presId="urn:microsoft.com/office/officeart/2005/8/layout/cycle1"/>
    <dgm:cxn modelId="{627E607B-6A66-48BA-8DD0-1D6578F083F4}" type="presParOf" srcId="{F354E85C-7837-4410-8E58-DE023E065EE2}" destId="{B54536F1-7A6D-4765-A72B-DC8C850E0F00}" srcOrd="1" destOrd="0" presId="urn:microsoft.com/office/officeart/2005/8/layout/cycle1"/>
    <dgm:cxn modelId="{F717C7B0-BD3F-482F-AE8E-B2C01FF40606}" type="presParOf" srcId="{F354E85C-7837-4410-8E58-DE023E065EE2}" destId="{9CB169CA-6462-4651-9072-E5ED45D6E00F}" srcOrd="2" destOrd="0" presId="urn:microsoft.com/office/officeart/2005/8/layout/cycle1"/>
    <dgm:cxn modelId="{87031044-81A8-4011-AABB-24A860C0A7C6}" type="presParOf" srcId="{F354E85C-7837-4410-8E58-DE023E065EE2}" destId="{124D91E4-8156-4C6A-B55D-1503F4F451A1}" srcOrd="3" destOrd="0" presId="urn:microsoft.com/office/officeart/2005/8/layout/cycle1"/>
    <dgm:cxn modelId="{22A21873-1D0B-4329-98F9-33B3916FEA15}" type="presParOf" srcId="{F354E85C-7837-4410-8E58-DE023E065EE2}" destId="{3E2B1349-C6B7-402D-AEB3-DBC6410080AF}" srcOrd="4" destOrd="0" presId="urn:microsoft.com/office/officeart/2005/8/layout/cycle1"/>
    <dgm:cxn modelId="{5C761639-5EED-4C5F-8DAF-20327A5859A1}" type="presParOf" srcId="{F354E85C-7837-4410-8E58-DE023E065EE2}" destId="{D11BAA19-15BC-4288-BC9E-66E43FBE05B9}" srcOrd="5" destOrd="0" presId="urn:microsoft.com/office/officeart/2005/8/layout/cycle1"/>
    <dgm:cxn modelId="{758CC094-70DC-421B-9DDA-B2FC0499E433}" type="presParOf" srcId="{F354E85C-7837-4410-8E58-DE023E065EE2}" destId="{D68F61CE-E530-4B6F-8EA9-808EF22A7291}" srcOrd="6" destOrd="0" presId="urn:microsoft.com/office/officeart/2005/8/layout/cycle1"/>
    <dgm:cxn modelId="{937BFE31-035D-4564-82FC-80C9204A9FB0}" type="presParOf" srcId="{F354E85C-7837-4410-8E58-DE023E065EE2}" destId="{69B82E84-168C-48FA-9AA8-B6C126867220}" srcOrd="7" destOrd="0" presId="urn:microsoft.com/office/officeart/2005/8/layout/cycle1"/>
    <dgm:cxn modelId="{CACBDC66-2AF4-442A-80E1-5858C93E0553}" type="presParOf" srcId="{F354E85C-7837-4410-8E58-DE023E065EE2}" destId="{651C81EF-AFF1-4142-89E9-A7231D18A3F3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699220" y="8626894"/>
            <a:ext cx="2970869" cy="46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800" b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67E0AFD-1183-40E6-ADCA-0326EE26F0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373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983" y="286020"/>
            <a:ext cx="1107281" cy="265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5959" name="Rectangle 7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71501" y="247671"/>
            <a:ext cx="2972421" cy="463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9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2575" y="276225"/>
            <a:ext cx="4044950" cy="30353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13704" y="3457788"/>
            <a:ext cx="6143625" cy="5461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01296" y="741411"/>
            <a:ext cx="1285875" cy="27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800" b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0B05B89-0BBE-46CA-ACC8-3E79BD9B22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349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983" y="286020"/>
            <a:ext cx="1107281" cy="265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7203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rtl="0" eaLnBrk="0" fontAlgn="base" hangingPunct="0">
      <a:spcBef>
        <a:spcPct val="30000"/>
      </a:spcBef>
      <a:spcAft>
        <a:spcPct val="0"/>
      </a:spcAft>
      <a:buClr>
        <a:schemeClr val="accent1"/>
      </a:buClr>
      <a:buChar char="•"/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indent="-171450" algn="l" rtl="0" eaLnBrk="0" fontAlgn="base" hangingPunct="0">
      <a:spcBef>
        <a:spcPct val="30000"/>
      </a:spcBef>
      <a:spcAft>
        <a:spcPct val="0"/>
      </a:spcAft>
      <a:buClr>
        <a:schemeClr val="accent1"/>
      </a:buClr>
      <a:buChar char="•"/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742950" indent="-171450" algn="l" rtl="0" eaLnBrk="0" fontAlgn="base" hangingPunct="0">
      <a:spcBef>
        <a:spcPct val="30000"/>
      </a:spcBef>
      <a:spcAft>
        <a:spcPct val="0"/>
      </a:spcAft>
      <a:buClr>
        <a:schemeClr val="accent1"/>
      </a:buClr>
      <a:buChar char="•"/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085850" indent="-171450" algn="l" rtl="0" eaLnBrk="0" fontAlgn="base" hangingPunct="0">
      <a:spcBef>
        <a:spcPct val="30000"/>
      </a:spcBef>
      <a:spcAft>
        <a:spcPct val="0"/>
      </a:spcAft>
      <a:buClr>
        <a:schemeClr val="accent1"/>
      </a:buClr>
      <a:buChar char="•"/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485900" indent="-228600" algn="l" rtl="0" eaLnBrk="0" fontAlgn="base" hangingPunct="0">
      <a:spcBef>
        <a:spcPct val="30000"/>
      </a:spcBef>
      <a:spcAft>
        <a:spcPct val="0"/>
      </a:spcAft>
      <a:buClr>
        <a:schemeClr val="accent1"/>
      </a:buClr>
      <a:buChar char="•"/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2038" y="696913"/>
            <a:ext cx="4584700" cy="343852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Bean Cleaning: Removes pods, stalks, stones, etc.</a:t>
            </a:r>
          </a:p>
          <a:p>
            <a:r>
              <a:rPr lang="en-US" altLang="en-US" dirty="0"/>
              <a:t>Cooking: Beans are heated to inactivate enzymes that are naturally present.  Otherwise oil damage would occur.  Heating also facilitates hull removal.</a:t>
            </a:r>
          </a:p>
          <a:p>
            <a:r>
              <a:rPr lang="en-US" altLang="en-US" dirty="0"/>
              <a:t>Cracking: Beans are cracked into 4 to 6 pieces.  Hulls are now loose.</a:t>
            </a:r>
          </a:p>
          <a:p>
            <a:r>
              <a:rPr lang="en-US" altLang="en-US" dirty="0" err="1"/>
              <a:t>Dehulling</a:t>
            </a:r>
            <a:r>
              <a:rPr lang="en-US" altLang="en-US" dirty="0"/>
              <a:t>:  Hulls are removed by aspiration.  They contain large amounts of fiber.  Hull removal improves meal quality.  Hulls are sold as a by-product. </a:t>
            </a:r>
          </a:p>
          <a:p>
            <a:r>
              <a:rPr lang="en-US" altLang="en-US" dirty="0"/>
              <a:t>Flaking: Bean pieces pass through rollers making a flake (like a corn flake).  Oil bearing cells are opened.</a:t>
            </a:r>
          </a:p>
          <a:p>
            <a:r>
              <a:rPr lang="en-US" altLang="en-US" dirty="0"/>
              <a:t>Extraction: Oil removed by solvent extraction using hexane.</a:t>
            </a:r>
          </a:p>
          <a:p>
            <a:r>
              <a:rPr lang="en-US" altLang="en-US" dirty="0"/>
              <a:t>Meal: Soybean meal containing ~45% protein is sold for animal feed formulations.</a:t>
            </a:r>
          </a:p>
          <a:p>
            <a:r>
              <a:rPr lang="en-US" altLang="en-US" dirty="0"/>
              <a:t>Degumming: Oil is mixed with a small amount of water and centrifuged to remove phosphorus compounds (lecithin). 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649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2038" y="696913"/>
            <a:ext cx="4584700" cy="3438525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Seed Cleaning: Removes pods, stalks, stones, etc.</a:t>
            </a:r>
          </a:p>
          <a:p>
            <a:r>
              <a:rPr lang="en-US" altLang="en-US"/>
              <a:t>Flaking: Seed passes through rollers making a small flake.  Oil bearing cells are opened.</a:t>
            </a:r>
          </a:p>
          <a:p>
            <a:r>
              <a:rPr lang="en-US" altLang="en-US"/>
              <a:t>Cooking: Flakes are heated to inactivate enzymes that are naturally present.  Otherwise oil damage would occur.  Heating also reduces oil viscosity making pressing easier.</a:t>
            </a:r>
          </a:p>
          <a:p>
            <a:r>
              <a:rPr lang="en-US" altLang="en-US"/>
              <a:t>Pressing: ~55% of the oil is squeezed from cooked flakes in high pressure screw press.</a:t>
            </a:r>
          </a:p>
          <a:p>
            <a:r>
              <a:rPr lang="en-US" altLang="en-US"/>
              <a:t>Extraction: Balance of oil is solvent extracted using hexane.</a:t>
            </a:r>
          </a:p>
          <a:p>
            <a:r>
              <a:rPr lang="en-US" altLang="en-US"/>
              <a:t>Meal: Canola meal containing ~35% protein is sold for animal feed formulations.</a:t>
            </a:r>
          </a:p>
          <a:p>
            <a:r>
              <a:rPr lang="en-US" altLang="en-US"/>
              <a:t>Degumming: Press and extracted oils are combined.  Oil is mixed with a small amount of water/acid and centrifuged to remove phosphorus compounds.  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1171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2038" y="696913"/>
            <a:ext cx="4584700" cy="3438525"/>
          </a:xfr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Alkali Refining: Oil is mixed with acid and dilute caustic soda.  Centrifugation removes free fatty acids, phosphorus compounds, and trace metals.</a:t>
            </a:r>
          </a:p>
          <a:p>
            <a:r>
              <a:rPr lang="en-US" altLang="en-US"/>
              <a:t>Bleaching: Oil is contacted with bleaching earth and subsequently filtered.  Bleaching removes colour pigments, chlorophyll (especially in canola oil) and trace metals.  </a:t>
            </a:r>
          </a:p>
          <a:p>
            <a:r>
              <a:rPr lang="en-US" altLang="en-US"/>
              <a:t>For salad/cooking oil production, bleached oil goes straight to deodorization.</a:t>
            </a:r>
          </a:p>
          <a:p>
            <a:r>
              <a:rPr lang="en-US" altLang="en-US"/>
              <a:t>Deodorization: Oil is subjected to high temperature under very low vacuum.  This drives off volatile compounds that contribute to odour and flavour.  A bland product is produced.</a:t>
            </a:r>
          </a:p>
          <a:p>
            <a:r>
              <a:rPr lang="en-US" altLang="en-US"/>
              <a:t>For shortening production, the bleached oil goes to hydrogenation.</a:t>
            </a:r>
          </a:p>
          <a:p>
            <a:r>
              <a:rPr lang="en-US" altLang="en-US"/>
              <a:t>Hydrogenation: Oil is combined with hydrogen gas under high pressure/high temperature in the presence of a nickel catalyst.  This increases the melting point of the fat and increases oxidative stability.</a:t>
            </a:r>
          </a:p>
          <a:p>
            <a:r>
              <a:rPr lang="en-US" altLang="en-US"/>
              <a:t>Blending: Depending on the required product, various hydrogenated fats are blended to meet specifications.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6147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4312A61-9519-41C9-80DA-4B28969FECD8}" type="slidenum">
              <a:rPr lang="en-US" b="0" smtClean="0">
                <a:solidFill>
                  <a:schemeClr val="tx2"/>
                </a:solidFill>
              </a:rPr>
              <a:pPr eaLnBrk="1" hangingPunct="1"/>
              <a:t>17</a:t>
            </a:fld>
            <a:endParaRPr lang="en-US" b="0" smtClean="0">
              <a:solidFill>
                <a:schemeClr val="tx2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416510"/>
            <a:ext cx="5485158" cy="4183220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43203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78899F-AA1B-4A07-A226-6B5DD719B874}" type="slidenum">
              <a:rPr lang="en-US" b="0" smtClean="0">
                <a:solidFill>
                  <a:schemeClr val="tx2"/>
                </a:solidFill>
              </a:rPr>
              <a:pPr eaLnBrk="1" hangingPunct="1"/>
              <a:t>18</a:t>
            </a:fld>
            <a:endParaRPr lang="en-US" b="0" smtClean="0">
              <a:solidFill>
                <a:schemeClr val="tx2"/>
              </a:solidFill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416510"/>
            <a:ext cx="5485158" cy="4183220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5607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39622BE-DDC5-4A48-B01C-9AEEF35927C2}" type="slidenum">
              <a:rPr lang="en-US" b="0" smtClean="0">
                <a:solidFill>
                  <a:schemeClr val="tx2"/>
                </a:solidFill>
              </a:rPr>
              <a:pPr eaLnBrk="1" hangingPunct="1"/>
              <a:t>19</a:t>
            </a:fld>
            <a:endParaRPr lang="en-US" b="0" smtClean="0">
              <a:solidFill>
                <a:schemeClr val="tx2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416510"/>
            <a:ext cx="5485158" cy="4183220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69606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61AD84E-B20B-4563-844D-348E50C6B17A}" type="slidenum">
              <a:rPr lang="en-US" b="0" smtClean="0">
                <a:solidFill>
                  <a:schemeClr val="tx2"/>
                </a:solidFill>
              </a:rPr>
              <a:pPr eaLnBrk="1" hangingPunct="1"/>
              <a:t>20</a:t>
            </a:fld>
            <a:endParaRPr lang="en-US" b="0" smtClean="0">
              <a:solidFill>
                <a:schemeClr val="tx2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416510"/>
            <a:ext cx="5485158" cy="4183220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46204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95D84EB-5674-4B91-8C69-622E7FD6C255}" type="slidenum">
              <a:rPr lang="en-US" b="0" smtClean="0">
                <a:solidFill>
                  <a:schemeClr val="tx2"/>
                </a:solidFill>
              </a:rPr>
              <a:pPr eaLnBrk="1" hangingPunct="1"/>
              <a:t>24</a:t>
            </a:fld>
            <a:endParaRPr lang="en-US" b="0" smtClean="0">
              <a:solidFill>
                <a:schemeClr val="tx2"/>
              </a:solidFill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416510"/>
            <a:ext cx="5485158" cy="4183220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56836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1863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EBD5E9-BDED-4487-A60A-2D54CBBBBAFE}" type="slidenum">
              <a:rPr lang="en-US" b="0" smtClean="0">
                <a:solidFill>
                  <a:schemeClr val="tx2"/>
                </a:solidFill>
              </a:rPr>
              <a:pPr eaLnBrk="1" hangingPunct="1"/>
              <a:t>25</a:t>
            </a:fld>
            <a:endParaRPr lang="en-US" b="0" smtClean="0">
              <a:solidFill>
                <a:schemeClr val="tx2"/>
              </a:solidFill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696913"/>
            <a:ext cx="4648200" cy="3486150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416510"/>
            <a:ext cx="5485158" cy="4183220"/>
          </a:xfrm>
          <a:noFill/>
        </p:spPr>
        <p:txBody>
          <a:bodyPr/>
          <a:lstStyle/>
          <a:p>
            <a:pPr eaLnBrk="1" hangingPunct="1"/>
            <a:endParaRPr lang="en-CA" smtClean="0"/>
          </a:p>
        </p:txBody>
      </p:sp>
    </p:spTree>
    <p:extLst>
      <p:ext uri="{BB962C8B-B14F-4D97-AF65-F5344CB8AC3E}">
        <p14:creationId xmlns:p14="http://schemas.microsoft.com/office/powerpoint/2010/main" val="3740984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2100263"/>
            <a:ext cx="9156700" cy="432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0" y="6389688"/>
            <a:ext cx="9144000" cy="468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11"/>
          <p:cNvSpPr>
            <a:spLocks noChangeShapeType="1"/>
          </p:cNvSpPr>
          <p:nvPr userDrawn="1"/>
        </p:nvSpPr>
        <p:spPr bwMode="auto">
          <a:xfrm>
            <a:off x="0" y="2071688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309563"/>
            <a:ext cx="1420813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44475" y="288925"/>
            <a:ext cx="7005638" cy="12382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4475" y="1566863"/>
            <a:ext cx="6999288" cy="387350"/>
          </a:xfrm>
        </p:spPr>
        <p:txBody>
          <a:bodyPr anchor="b"/>
          <a:lstStyle>
            <a:lvl1pPr marL="0" indent="0">
              <a:spcAft>
                <a:spcPct val="2000"/>
              </a:spcAft>
              <a:buFontTx/>
              <a:buNone/>
              <a:defRPr sz="16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 smtClean="0"/>
              <a:t>[MONTH] [DATE], [YEAR] OR SUBTITLE IF NEEDED</a:t>
            </a:r>
          </a:p>
        </p:txBody>
      </p:sp>
    </p:spTree>
    <p:extLst>
      <p:ext uri="{BB962C8B-B14F-4D97-AF65-F5344CB8AC3E}">
        <p14:creationId xmlns:p14="http://schemas.microsoft.com/office/powerpoint/2010/main" val="62355245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E4C08-A4F7-4505-A80F-E6310341C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154917586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207963"/>
            <a:ext cx="2122488" cy="58388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238" y="207963"/>
            <a:ext cx="6218237" cy="58388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ACA4B-FAD3-4B5A-AAB2-CE343C979D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325620570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38" y="207963"/>
            <a:ext cx="8472487" cy="7016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249238" y="1036638"/>
            <a:ext cx="8493125" cy="501015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7ECE8-A936-447C-B0F4-C12E9C3B24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143060855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38" y="207963"/>
            <a:ext cx="8472487" cy="7016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9238" y="1036638"/>
            <a:ext cx="4170362" cy="5010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0" y="1036638"/>
            <a:ext cx="4170363" cy="5010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89DB0-0AE4-4917-9BAA-A8004AA1F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310485743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49238" y="207963"/>
            <a:ext cx="8472487" cy="7016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49238" y="1036638"/>
            <a:ext cx="4170362" cy="2428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0" y="1036638"/>
            <a:ext cx="4170363" cy="2428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49238" y="3617913"/>
            <a:ext cx="4170362" cy="2428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3617913"/>
            <a:ext cx="4170363" cy="2428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E196B-62B3-4F9C-A7BE-64509825C4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55068075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38" y="207963"/>
            <a:ext cx="8472487" cy="7016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9238" y="1036638"/>
            <a:ext cx="4170362" cy="5010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0" y="1036638"/>
            <a:ext cx="4170363" cy="2428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0" y="3617913"/>
            <a:ext cx="4170363" cy="2428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C9E0F-36CF-4CED-9707-EAA274649B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71526884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ECB29-C306-4A8E-A22C-671A487EE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77363530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9BC5C-9464-409D-8ADE-6E1981EC9A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393611763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9238" y="1036638"/>
            <a:ext cx="4170362" cy="501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036638"/>
            <a:ext cx="4170363" cy="501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C7050-2A1A-4CAE-85E0-2199E6AD3D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376189522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2A2F5-2331-4CB3-B06F-4A10F38D20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301151798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094B3-99F4-4928-9057-E34E70AAB8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142645645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888AC-F495-48E4-B3DE-8438C37517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99360852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2F920-4B2B-43AD-B25E-D1AABCB2D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107452075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90D7D-F9FD-4C5D-86B8-7FD9DC4E1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  <p:extLst>
      <p:ext uri="{BB962C8B-B14F-4D97-AF65-F5344CB8AC3E}">
        <p14:creationId xmlns:p14="http://schemas.microsoft.com/office/powerpoint/2010/main" val="220998606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 userDrawn="1"/>
        </p:nvSpPr>
        <p:spPr bwMode="auto">
          <a:xfrm>
            <a:off x="0" y="6389688"/>
            <a:ext cx="9144000" cy="468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9238" y="207963"/>
            <a:ext cx="84724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9238" y="1036638"/>
            <a:ext cx="8493125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9050" y="6505575"/>
            <a:ext cx="46831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132DCF7-C343-47F8-AEE4-E9BAF6BA7D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126" name="Picture 11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613" y="6503988"/>
            <a:ext cx="10064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7" name="Line 12"/>
          <p:cNvSpPr>
            <a:spLocks noChangeShapeType="1"/>
          </p:cNvSpPr>
          <p:nvPr userDrawn="1"/>
        </p:nvSpPr>
        <p:spPr bwMode="auto">
          <a:xfrm>
            <a:off x="514350" y="6491288"/>
            <a:ext cx="0" cy="2635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1975" y="6508750"/>
            <a:ext cx="5462588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Finished Products and Application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</p:sldLayoutIdLst>
  <p:transition>
    <p:fade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cs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sz="2200">
          <a:solidFill>
            <a:schemeClr val="tx2"/>
          </a:solidFill>
          <a:latin typeface="+mn-lt"/>
          <a:ea typeface="+mn-ea"/>
          <a:cs typeface="+mn-cs"/>
        </a:defRPr>
      </a:lvl1pPr>
      <a:lvl2pPr marL="571500" indent="-1714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2"/>
          </a:solidFill>
          <a:latin typeface="+mn-lt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>
          <a:solidFill>
            <a:schemeClr val="tx2"/>
          </a:solidFill>
          <a:latin typeface="+mn-lt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2"/>
          </a:solidFill>
          <a:latin typeface="+mn-lt"/>
          <a:cs typeface="+mn-cs"/>
        </a:defRPr>
      </a:lvl4pPr>
      <a:lvl5pPr marL="1485900" indent="-1714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1600">
          <a:solidFill>
            <a:schemeClr val="tx2"/>
          </a:solidFill>
          <a:latin typeface="+mn-lt"/>
          <a:cs typeface="+mn-cs"/>
        </a:defRPr>
      </a:lvl5pPr>
      <a:lvl6pPr marL="194310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1600">
          <a:solidFill>
            <a:schemeClr val="tx2"/>
          </a:solidFill>
          <a:latin typeface="+mn-lt"/>
          <a:cs typeface="+mn-cs"/>
        </a:defRPr>
      </a:lvl6pPr>
      <a:lvl7pPr marL="240030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1600">
          <a:solidFill>
            <a:schemeClr val="tx2"/>
          </a:solidFill>
          <a:latin typeface="+mn-lt"/>
          <a:cs typeface="+mn-cs"/>
        </a:defRPr>
      </a:lvl7pPr>
      <a:lvl8pPr marL="285750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1600">
          <a:solidFill>
            <a:schemeClr val="tx2"/>
          </a:solidFill>
          <a:latin typeface="+mn-lt"/>
          <a:cs typeface="+mn-cs"/>
        </a:defRPr>
      </a:lvl8pPr>
      <a:lvl9pPr marL="3314700" indent="-17145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16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.png"/><Relationship Id="rId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Take Our Kids to Work - Oakville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2963"/>
            <a:ext cx="914400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CEC39A4-766B-4D34-8338-3B3095B91991}" type="slidenum">
              <a:rPr lang="en-US" b="0" smtClean="0">
                <a:solidFill>
                  <a:schemeClr val="bg1"/>
                </a:solidFill>
              </a:rPr>
              <a:pPr eaLnBrk="1" hangingPunct="1"/>
              <a:t>10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163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Liquid Oils</a:t>
            </a:r>
          </a:p>
        </p:txBody>
      </p:sp>
      <p:sp>
        <p:nvSpPr>
          <p:cNvPr id="16389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77813" y="857250"/>
            <a:ext cx="8520112" cy="3190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700" i="1" smtClean="0">
                <a:solidFill>
                  <a:schemeClr val="accent1"/>
                </a:solidFill>
              </a:rPr>
              <a:t>Types</a:t>
            </a:r>
          </a:p>
        </p:txBody>
      </p:sp>
      <p:sp>
        <p:nvSpPr>
          <p:cNvPr id="16390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sp>
        <p:nvSpPr>
          <p:cNvPr id="1639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9238" y="1239838"/>
            <a:ext cx="8493125" cy="48069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r>
              <a:rPr lang="en-US" smtClean="0"/>
              <a:t>Canola</a:t>
            </a:r>
          </a:p>
          <a:p>
            <a:pPr eaLnBrk="1" hangingPunct="1"/>
            <a:r>
              <a:rPr lang="en-US" smtClean="0"/>
              <a:t>Soybean</a:t>
            </a:r>
          </a:p>
          <a:p>
            <a:pPr eaLnBrk="1" hangingPunct="1"/>
            <a:r>
              <a:rPr lang="en-US" smtClean="0"/>
              <a:t>High Oleic Canola Oil</a:t>
            </a:r>
          </a:p>
          <a:p>
            <a:pPr lvl="1" eaLnBrk="1" hangingPunct="1"/>
            <a:r>
              <a:rPr lang="en-US" smtClean="0"/>
              <a:t>Nutra Clear</a:t>
            </a:r>
          </a:p>
          <a:p>
            <a:pPr lvl="1" eaLnBrk="1" hangingPunct="1"/>
            <a:r>
              <a:rPr lang="en-US" smtClean="0"/>
              <a:t>Buttery Griddle Oil</a:t>
            </a:r>
          </a:p>
          <a:p>
            <a:pPr lvl="1" eaLnBrk="1" hangingPunct="1"/>
            <a:r>
              <a:rPr lang="en-US" smtClean="0"/>
              <a:t>Popcorn Popping Oil</a:t>
            </a:r>
          </a:p>
          <a:p>
            <a:pPr eaLnBrk="1" hangingPunct="1"/>
            <a:r>
              <a:rPr lang="en-US" smtClean="0"/>
              <a:t>Mid Oleic Sunflower Oil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3674B3B-7ED5-4F7B-AE7B-A5B0B9324514}" type="slidenum">
              <a:rPr lang="en-US" b="0" smtClean="0">
                <a:solidFill>
                  <a:schemeClr val="bg1"/>
                </a:solidFill>
              </a:rPr>
              <a:pPr eaLnBrk="1" hangingPunct="1"/>
              <a:t>11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1229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Liquid Oils</a:t>
            </a:r>
          </a:p>
        </p:txBody>
      </p:sp>
      <p:sp>
        <p:nvSpPr>
          <p:cNvPr id="12293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77813" y="857250"/>
            <a:ext cx="8520112" cy="3190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700" i="1" smtClean="0">
                <a:solidFill>
                  <a:schemeClr val="accent1"/>
                </a:solidFill>
              </a:rPr>
              <a:t>Package Formats – 3 &amp; 5L Bottle</a:t>
            </a:r>
          </a:p>
        </p:txBody>
      </p:sp>
      <p:sp>
        <p:nvSpPr>
          <p:cNvPr id="12294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sp>
        <p:nvSpPr>
          <p:cNvPr id="498698" name="Rectangle 10"/>
          <p:cNvSpPr>
            <a:spLocks noGrp="1" noChangeAspect="1" noChangeArrowheads="1"/>
          </p:cNvSpPr>
          <p:nvPr isPhoto="1">
            <p:ph type="body" idx="1"/>
          </p:nvPr>
        </p:nvSpPr>
        <p:spPr>
          <a:xfrm>
            <a:off x="249238" y="1239838"/>
            <a:ext cx="8493125" cy="4806950"/>
          </a:xfrm>
          <a:blipFill dpi="0" rotWithShape="1">
            <a:blip r:embed="rId2"/>
            <a:srcRect/>
            <a:stretch>
              <a:fillRect b="-17790"/>
            </a:stretch>
          </a:blipFill>
          <a:ln>
            <a:solidFill>
              <a:schemeClr val="tx1"/>
            </a:solidFill>
            <a:miter lim="800000"/>
            <a:headEnd/>
            <a:tailEnd/>
          </a:ln>
          <a:extLst/>
        </p:spPr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2E45880-8D41-4019-A880-20E0E67F4519}" type="slidenum">
              <a:rPr lang="en-US" b="0" smtClean="0">
                <a:solidFill>
                  <a:schemeClr val="bg1"/>
                </a:solidFill>
              </a:rPr>
              <a:pPr eaLnBrk="1" hangingPunct="1"/>
              <a:t>12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133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Liquid Oils</a:t>
            </a:r>
          </a:p>
        </p:txBody>
      </p:sp>
      <p:sp>
        <p:nvSpPr>
          <p:cNvPr id="13317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77813" y="857250"/>
            <a:ext cx="8520112" cy="3190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700" i="1" smtClean="0">
                <a:solidFill>
                  <a:schemeClr val="accent1"/>
                </a:solidFill>
              </a:rPr>
              <a:t>Package Formats – 16L JIB</a:t>
            </a:r>
          </a:p>
        </p:txBody>
      </p:sp>
      <p:sp>
        <p:nvSpPr>
          <p:cNvPr id="13318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sp>
        <p:nvSpPr>
          <p:cNvPr id="1331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9238" y="1239838"/>
            <a:ext cx="8493125" cy="48069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</p:txBody>
      </p:sp>
      <p:sp>
        <p:nvSpPr>
          <p:cNvPr id="499719" name="Rectangle 7"/>
          <p:cNvSpPr>
            <a:spLocks noGrp="1" noChangeAspect="1" noChangeArrowheads="1"/>
          </p:cNvSpPr>
          <p:nvPr isPhoto="1"/>
        </p:nvSpPr>
        <p:spPr bwMode="auto">
          <a:xfrm>
            <a:off x="227013" y="1250950"/>
            <a:ext cx="8529637" cy="5003800"/>
          </a:xfrm>
          <a:prstGeom prst="rect">
            <a:avLst/>
          </a:prstGeom>
          <a:blipFill dpi="0" rotWithShape="1">
            <a:blip r:embed="rId2"/>
            <a:srcRect/>
            <a:stretch>
              <a:fillRect b="-1364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5B2F756-ED29-4B68-BEF1-D0067771F61D}" type="slidenum">
              <a:rPr lang="en-US" b="0" smtClean="0">
                <a:solidFill>
                  <a:schemeClr val="bg1"/>
                </a:solidFill>
              </a:rPr>
              <a:pPr eaLnBrk="1" hangingPunct="1"/>
              <a:t>13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1434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Liquid Oils</a:t>
            </a:r>
          </a:p>
        </p:txBody>
      </p:sp>
      <p:sp>
        <p:nvSpPr>
          <p:cNvPr id="14341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77813" y="857250"/>
            <a:ext cx="8520112" cy="3190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700" i="1" smtClean="0">
                <a:solidFill>
                  <a:schemeClr val="accent1"/>
                </a:solidFill>
              </a:rPr>
              <a:t>Package Formats – 16 L BIB</a:t>
            </a:r>
          </a:p>
        </p:txBody>
      </p:sp>
      <p:sp>
        <p:nvSpPr>
          <p:cNvPr id="14342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sp>
        <p:nvSpPr>
          <p:cNvPr id="1434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9238" y="1239838"/>
            <a:ext cx="8493125" cy="480695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00742" name="Rectangle 6"/>
          <p:cNvSpPr>
            <a:spLocks noGrp="1" noChangeAspect="1" noChangeArrowheads="1"/>
          </p:cNvSpPr>
          <p:nvPr isPhoto="1"/>
        </p:nvSpPr>
        <p:spPr bwMode="auto">
          <a:xfrm>
            <a:off x="292100" y="1208088"/>
            <a:ext cx="8628063" cy="5008562"/>
          </a:xfrm>
          <a:prstGeom prst="rect">
            <a:avLst/>
          </a:prstGeom>
          <a:blipFill dpi="0" rotWithShape="1">
            <a:blip r:embed="rId2"/>
            <a:srcRect/>
            <a:stretch>
              <a:fillRect b="-1495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35E6718-1468-49FF-86BE-B5F4AEF9AD51}" type="slidenum">
              <a:rPr lang="en-US" b="0" smtClean="0">
                <a:solidFill>
                  <a:schemeClr val="bg1"/>
                </a:solidFill>
              </a:rPr>
              <a:pPr eaLnBrk="1" hangingPunct="1"/>
              <a:t>14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1536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Liquid Oils</a:t>
            </a:r>
          </a:p>
        </p:txBody>
      </p:sp>
      <p:sp>
        <p:nvSpPr>
          <p:cNvPr id="15365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77813" y="857250"/>
            <a:ext cx="8520112" cy="3190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700" i="1" smtClean="0">
                <a:solidFill>
                  <a:schemeClr val="accent1"/>
                </a:solidFill>
              </a:rPr>
              <a:t>Package Formats – 900 kg NR Tote</a:t>
            </a:r>
          </a:p>
        </p:txBody>
      </p:sp>
      <p:sp>
        <p:nvSpPr>
          <p:cNvPr id="15366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sp>
        <p:nvSpPr>
          <p:cNvPr id="501767" name="Rectangle 7"/>
          <p:cNvSpPr>
            <a:spLocks noGrp="1" noChangeAspect="1" noChangeArrowheads="1"/>
          </p:cNvSpPr>
          <p:nvPr isPhoto="1">
            <p:ph type="body" idx="1"/>
          </p:nvPr>
        </p:nvSpPr>
        <p:spPr>
          <a:xfrm>
            <a:off x="249238" y="1198563"/>
            <a:ext cx="8493125" cy="4848225"/>
          </a:xfrm>
          <a:blipFill dpi="0" rotWithShape="1">
            <a:blip r:embed="rId2"/>
            <a:srcRect/>
            <a:stretch>
              <a:fillRect b="-16787"/>
            </a:stretch>
          </a:blipFill>
          <a:ln>
            <a:solidFill>
              <a:schemeClr val="tx1"/>
            </a:solidFill>
            <a:miter lim="800000"/>
            <a:headEnd/>
            <a:tailEnd/>
          </a:ln>
          <a:extLst/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en-US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48E3892-712B-42FE-AAB0-DA568F116BEE}" type="slidenum">
              <a:rPr lang="en-US" b="0" smtClean="0">
                <a:solidFill>
                  <a:schemeClr val="bg1"/>
                </a:solidFill>
              </a:rPr>
              <a:pPr eaLnBrk="1" hangingPunct="1"/>
              <a:t>15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174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Liquid Oils</a:t>
            </a:r>
          </a:p>
        </p:txBody>
      </p:sp>
      <p:sp>
        <p:nvSpPr>
          <p:cNvPr id="17413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77813" y="857250"/>
            <a:ext cx="8520112" cy="3190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700" i="1" smtClean="0">
                <a:solidFill>
                  <a:schemeClr val="accent1"/>
                </a:solidFill>
              </a:rPr>
              <a:t>Applications</a:t>
            </a:r>
          </a:p>
        </p:txBody>
      </p:sp>
      <p:sp>
        <p:nvSpPr>
          <p:cNvPr id="17414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sp>
        <p:nvSpPr>
          <p:cNvPr id="1741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9238" y="1239838"/>
            <a:ext cx="8493125" cy="48069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r>
              <a:rPr lang="en-US" smtClean="0"/>
              <a:t>Salad Dressing</a:t>
            </a:r>
          </a:p>
          <a:p>
            <a:pPr eaLnBrk="1" hangingPunct="1"/>
            <a:r>
              <a:rPr lang="en-US" smtClean="0"/>
              <a:t>Baking (eg Bread, Muffins)</a:t>
            </a:r>
          </a:p>
          <a:p>
            <a:pPr eaLnBrk="1" hangingPunct="1"/>
            <a:r>
              <a:rPr lang="en-US" smtClean="0"/>
              <a:t>Griddle and Popcorn Popping</a:t>
            </a:r>
          </a:p>
          <a:p>
            <a:pPr eaLnBrk="1" hangingPunct="1"/>
            <a:r>
              <a:rPr lang="en-US" smtClean="0"/>
              <a:t>Deep Frying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5777DA6-ACC3-4A6F-807F-02886692F747}" type="slidenum">
              <a:rPr lang="en-US" b="0" smtClean="0">
                <a:solidFill>
                  <a:schemeClr val="bg1"/>
                </a:solidFill>
              </a:rPr>
              <a:pPr eaLnBrk="1" hangingPunct="1"/>
              <a:t>16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2867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Solid Shortening</a:t>
            </a:r>
          </a:p>
        </p:txBody>
      </p:sp>
      <p:sp>
        <p:nvSpPr>
          <p:cNvPr id="28677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47650" y="673100"/>
            <a:ext cx="8520113" cy="3190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700" i="1" smtClean="0">
                <a:solidFill>
                  <a:schemeClr val="accent1"/>
                </a:solidFill>
              </a:rPr>
              <a:t>Types </a:t>
            </a:r>
          </a:p>
        </p:txBody>
      </p:sp>
      <p:sp>
        <p:nvSpPr>
          <p:cNvPr id="28678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sp>
        <p:nvSpPr>
          <p:cNvPr id="2867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9238" y="1239838"/>
            <a:ext cx="8493125" cy="48069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r>
              <a:rPr kumimoji="1" lang="en-US" smtClean="0"/>
              <a:t>Hydrogenated</a:t>
            </a:r>
            <a:endParaRPr kumimoji="1" lang="el-GR" smtClean="0"/>
          </a:p>
          <a:p>
            <a:pPr lvl="1" eaLnBrk="1" hangingPunct="1"/>
            <a:r>
              <a:rPr kumimoji="1" lang="en-US" sz="2200" smtClean="0"/>
              <a:t>Soybean, canola, cottonseed and palm blends</a:t>
            </a:r>
          </a:p>
          <a:p>
            <a:pPr lvl="1" eaLnBrk="1" hangingPunct="1"/>
            <a:endParaRPr kumimoji="1" lang="en-US" sz="2200" smtClean="0"/>
          </a:p>
          <a:p>
            <a:pPr eaLnBrk="1" hangingPunct="1"/>
            <a:r>
              <a:rPr kumimoji="1" lang="en-US" smtClean="0"/>
              <a:t>Non Hydrogenated</a:t>
            </a:r>
          </a:p>
          <a:p>
            <a:pPr lvl="1" eaLnBrk="1" hangingPunct="1"/>
            <a:r>
              <a:rPr kumimoji="1" lang="en-US" sz="2200" smtClean="0"/>
              <a:t>Soybean, canola, palm and palm kernel blends</a:t>
            </a:r>
          </a:p>
          <a:p>
            <a:pPr lvl="1" eaLnBrk="1" hangingPunct="1"/>
            <a:endParaRPr kumimoji="1" lang="en-US" sz="2200" smtClean="0"/>
          </a:p>
          <a:p>
            <a:pPr eaLnBrk="1" hangingPunct="1"/>
            <a:r>
              <a:rPr kumimoji="1" lang="en-US" smtClean="0"/>
              <a:t>Animal Fats</a:t>
            </a:r>
            <a:endParaRPr kumimoji="1" lang="el-GR" smtClean="0"/>
          </a:p>
          <a:p>
            <a:pPr lvl="1" eaLnBrk="1" hangingPunct="1"/>
            <a:r>
              <a:rPr kumimoji="1" lang="en-US" sz="2200" smtClean="0"/>
              <a:t>Lard, tallow</a:t>
            </a:r>
          </a:p>
          <a:p>
            <a:pPr lvl="1" eaLnBrk="1" hangingPunct="1">
              <a:buFontTx/>
              <a:buNone/>
            </a:pPr>
            <a:endParaRPr kumimoji="1" lang="en-US" sz="22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DD13F67-394D-4BE9-A6E6-26D20D6BC97C}" type="slidenum">
              <a:rPr lang="en-US" b="0" smtClean="0">
                <a:solidFill>
                  <a:schemeClr val="bg1"/>
                </a:solidFill>
              </a:rPr>
              <a:pPr eaLnBrk="1" hangingPunct="1"/>
              <a:t>17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96850"/>
            <a:ext cx="8472487" cy="701675"/>
          </a:xfrm>
        </p:spPr>
        <p:txBody>
          <a:bodyPr/>
          <a:lstStyle/>
          <a:p>
            <a:pPr eaLnBrk="1" hangingPunct="1"/>
            <a:r>
              <a:rPr lang="en-US" dirty="0" smtClean="0"/>
              <a:t>Solid Shortening Crystallizer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3075" y="1093788"/>
            <a:ext cx="7523163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kumimoji="1" lang="en-US" sz="2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1" lang="en-US" sz="2600" smtClean="0"/>
          </a:p>
        </p:txBody>
      </p:sp>
      <p:sp>
        <p:nvSpPr>
          <p:cNvPr id="25606" name="Rectangle 4"/>
          <p:cNvSpPr>
            <a:spLocks noChangeArrowheads="1"/>
          </p:cNvSpPr>
          <p:nvPr/>
        </p:nvSpPr>
        <p:spPr bwMode="auto">
          <a:xfrm>
            <a:off x="238125" y="695325"/>
            <a:ext cx="4494213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700" b="0" i="1" dirty="0" smtClean="0">
                <a:solidFill>
                  <a:schemeClr val="accent1"/>
                </a:solidFill>
              </a:rPr>
              <a:t>Change in State from liquid to solid</a:t>
            </a:r>
          </a:p>
          <a:p>
            <a:r>
              <a:rPr lang="en-US" sz="1700" b="0" i="1" dirty="0" smtClean="0">
                <a:solidFill>
                  <a:schemeClr val="accent1"/>
                </a:solidFill>
              </a:rPr>
              <a:t> </a:t>
            </a:r>
            <a:endParaRPr lang="en-US" sz="1700" b="0" i="1" dirty="0">
              <a:solidFill>
                <a:schemeClr val="accent1"/>
              </a:solidFill>
            </a:endParaRPr>
          </a:p>
        </p:txBody>
      </p:sp>
      <p:sp>
        <p:nvSpPr>
          <p:cNvPr id="533509" name="Rectangle 5"/>
          <p:cNvSpPr>
            <a:spLocks noGrp="1" noChangeAspect="1" noChangeArrowheads="1"/>
          </p:cNvSpPr>
          <p:nvPr isPhoto="1"/>
        </p:nvSpPr>
        <p:spPr bwMode="auto">
          <a:xfrm>
            <a:off x="371475" y="1160463"/>
            <a:ext cx="8118475" cy="4970462"/>
          </a:xfrm>
          <a:prstGeom prst="rect">
            <a:avLst/>
          </a:prstGeom>
          <a:blipFill dpi="0" rotWithShape="1">
            <a:blip r:embed="rId3"/>
            <a:srcRect/>
            <a:stretch>
              <a:fillRect b="-8890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9C59AD7-DED8-4416-B3F6-26D949DB48EB}" type="slidenum">
              <a:rPr lang="en-US" b="0" smtClean="0">
                <a:solidFill>
                  <a:schemeClr val="bg1"/>
                </a:solidFill>
              </a:rPr>
              <a:pPr eaLnBrk="1" hangingPunct="1"/>
              <a:t>18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96850"/>
            <a:ext cx="8472487" cy="701675"/>
          </a:xfrm>
        </p:spPr>
        <p:txBody>
          <a:bodyPr/>
          <a:lstStyle/>
          <a:p>
            <a:pPr eaLnBrk="1" hangingPunct="1"/>
            <a:r>
              <a:rPr lang="en-US" smtClean="0"/>
              <a:t>Solid Shortening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3075" y="1093788"/>
            <a:ext cx="7523163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kumimoji="1" lang="en-US" sz="2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1" lang="en-US" sz="2600" smtClean="0"/>
          </a:p>
        </p:txBody>
      </p:sp>
      <p:sp>
        <p:nvSpPr>
          <p:cNvPr id="26630" name="Rectangle 4"/>
          <p:cNvSpPr>
            <a:spLocks noChangeArrowheads="1"/>
          </p:cNvSpPr>
          <p:nvPr/>
        </p:nvSpPr>
        <p:spPr bwMode="auto">
          <a:xfrm>
            <a:off x="238125" y="695325"/>
            <a:ext cx="4494213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700" b="0" i="1">
                <a:solidFill>
                  <a:schemeClr val="accent1"/>
                </a:solidFill>
              </a:rPr>
              <a:t>Crystallization Equipment – Cooling Barrel</a:t>
            </a:r>
          </a:p>
        </p:txBody>
      </p:sp>
      <p:pic>
        <p:nvPicPr>
          <p:cNvPr id="26631" name="Picture 6" descr="F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844675"/>
            <a:ext cx="5486400" cy="34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71F71CE-6465-48D6-B218-793190E0DDD9}" type="slidenum">
              <a:rPr lang="en-US" b="0" smtClean="0">
                <a:solidFill>
                  <a:schemeClr val="bg1"/>
                </a:solidFill>
              </a:rPr>
              <a:pPr eaLnBrk="1" hangingPunct="1"/>
              <a:t>19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96850"/>
            <a:ext cx="8472487" cy="701675"/>
          </a:xfrm>
        </p:spPr>
        <p:txBody>
          <a:bodyPr/>
          <a:lstStyle/>
          <a:p>
            <a:pPr eaLnBrk="1" hangingPunct="1"/>
            <a:r>
              <a:rPr lang="en-US" smtClean="0"/>
              <a:t>Solid Shortening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3075" y="1093788"/>
            <a:ext cx="7523163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kumimoji="1" lang="en-US" sz="2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kumimoji="1" lang="en-US" sz="2600" smtClean="0"/>
          </a:p>
        </p:txBody>
      </p:sp>
      <p:sp>
        <p:nvSpPr>
          <p:cNvPr id="27654" name="Rectangle 4"/>
          <p:cNvSpPr>
            <a:spLocks noChangeArrowheads="1"/>
          </p:cNvSpPr>
          <p:nvPr/>
        </p:nvSpPr>
        <p:spPr bwMode="auto">
          <a:xfrm>
            <a:off x="238125" y="695325"/>
            <a:ext cx="4494213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700" b="0" i="1">
                <a:solidFill>
                  <a:schemeClr val="accent1"/>
                </a:solidFill>
              </a:rPr>
              <a:t>Crystallization Equipment - Pinworker</a:t>
            </a:r>
          </a:p>
        </p:txBody>
      </p:sp>
      <p:pic>
        <p:nvPicPr>
          <p:cNvPr id="2765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1150938"/>
            <a:ext cx="4640262" cy="476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A064F07-338A-4AB9-8051-B3E156CC3F40}" type="slidenum">
              <a:rPr lang="en-US" b="0" smtClean="0">
                <a:solidFill>
                  <a:schemeClr val="bg1"/>
                </a:solidFill>
              </a:rPr>
              <a:pPr eaLnBrk="1" hangingPunct="1"/>
              <a:t>2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819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b="0" dirty="0" smtClean="0">
              <a:solidFill>
                <a:schemeClr val="bg1"/>
              </a:solidFill>
            </a:endParaRPr>
          </a:p>
        </p:txBody>
      </p:sp>
      <p:sp>
        <p:nvSpPr>
          <p:cNvPr id="819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Soybeans and Canola Seeds Arrive in Hamilton</a:t>
            </a:r>
          </a:p>
        </p:txBody>
      </p:sp>
      <p:sp>
        <p:nvSpPr>
          <p:cNvPr id="8198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04" y="3766868"/>
            <a:ext cx="4016666" cy="19957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97" y="1485956"/>
            <a:ext cx="3871279" cy="1762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1530029"/>
            <a:ext cx="3129343" cy="175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7" y="3766868"/>
            <a:ext cx="3229356" cy="199570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CBEB614-9E23-4867-AE6B-481E89F25E74}" type="slidenum">
              <a:rPr lang="en-US" b="0" smtClean="0">
                <a:solidFill>
                  <a:schemeClr val="bg1"/>
                </a:solidFill>
              </a:rPr>
              <a:pPr eaLnBrk="1" hangingPunct="1"/>
              <a:t>20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192088" y="187325"/>
            <a:ext cx="8532812" cy="504825"/>
          </a:xfrm>
        </p:spPr>
        <p:txBody>
          <a:bodyPr/>
          <a:lstStyle/>
          <a:p>
            <a:pPr eaLnBrk="1" hangingPunct="1"/>
            <a:r>
              <a:rPr lang="en-US" smtClean="0"/>
              <a:t>Solid Shortening</a:t>
            </a:r>
            <a:r>
              <a:rPr lang="en-US" sz="2500" smtClean="0"/>
              <a:t> </a:t>
            </a:r>
          </a:p>
        </p:txBody>
      </p:sp>
      <p:sp>
        <p:nvSpPr>
          <p:cNvPr id="24581" name="Rectangle 3"/>
          <p:cNvSpPr>
            <a:spLocks noChangeArrowheads="1"/>
          </p:cNvSpPr>
          <p:nvPr/>
        </p:nvSpPr>
        <p:spPr bwMode="auto">
          <a:xfrm>
            <a:off x="2546350" y="1233488"/>
            <a:ext cx="3384550" cy="4897437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4582" name="Picture 4" descr="1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7488" y="1341438"/>
            <a:ext cx="3079750" cy="4629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3" name="Text Box 5"/>
          <p:cNvSpPr txBox="1">
            <a:spLocks noChangeArrowheads="1"/>
          </p:cNvSpPr>
          <p:nvPr/>
        </p:nvSpPr>
        <p:spPr bwMode="auto">
          <a:xfrm>
            <a:off x="165100" y="2038350"/>
            <a:ext cx="2276475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b="0">
                <a:solidFill>
                  <a:schemeClr val="accent1"/>
                </a:solidFill>
              </a:rPr>
              <a:t>Slow Cooling Rate</a:t>
            </a:r>
          </a:p>
          <a:p>
            <a:endParaRPr lang="en-US" sz="2000" b="0">
              <a:solidFill>
                <a:schemeClr val="accent1"/>
              </a:solidFill>
            </a:endParaRPr>
          </a:p>
          <a:p>
            <a:endParaRPr lang="en-US" sz="2000" b="0">
              <a:solidFill>
                <a:schemeClr val="accent1"/>
              </a:solidFill>
            </a:endParaRPr>
          </a:p>
          <a:p>
            <a:endParaRPr lang="en-US" sz="2000" b="0">
              <a:solidFill>
                <a:schemeClr val="accent1"/>
              </a:solidFill>
            </a:endParaRPr>
          </a:p>
          <a:p>
            <a:endParaRPr lang="en-US" sz="2000" b="0">
              <a:solidFill>
                <a:schemeClr val="accent1"/>
              </a:solidFill>
            </a:endParaRPr>
          </a:p>
          <a:p>
            <a:endParaRPr lang="en-US" sz="2000" b="0">
              <a:solidFill>
                <a:schemeClr val="accent1"/>
              </a:solidFill>
            </a:endParaRPr>
          </a:p>
          <a:p>
            <a:endParaRPr lang="en-US" sz="2000" b="0">
              <a:solidFill>
                <a:schemeClr val="accent1"/>
              </a:solidFill>
            </a:endParaRPr>
          </a:p>
          <a:p>
            <a:endParaRPr lang="en-US" sz="2000" b="0">
              <a:solidFill>
                <a:schemeClr val="accent1"/>
              </a:solidFill>
            </a:endParaRPr>
          </a:p>
          <a:p>
            <a:r>
              <a:rPr lang="en-US" sz="2000" b="0">
                <a:solidFill>
                  <a:schemeClr val="accent1"/>
                </a:solidFill>
              </a:rPr>
              <a:t>Fast Cooling Rate</a:t>
            </a:r>
          </a:p>
          <a:p>
            <a:endParaRPr lang="en-US" sz="2000" b="0">
              <a:solidFill>
                <a:schemeClr val="accent1"/>
              </a:solidFill>
            </a:endParaRPr>
          </a:p>
        </p:txBody>
      </p:sp>
      <p:sp>
        <p:nvSpPr>
          <p:cNvPr id="510982" name="Text Box 6"/>
          <p:cNvSpPr txBox="1">
            <a:spLocks noChangeArrowheads="1"/>
          </p:cNvSpPr>
          <p:nvPr/>
        </p:nvSpPr>
        <p:spPr bwMode="auto">
          <a:xfrm>
            <a:off x="6221413" y="1985963"/>
            <a:ext cx="2825750" cy="366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b="0">
                <a:solidFill>
                  <a:schemeClr val="tx2"/>
                </a:solidFill>
              </a:rPr>
              <a:t>Fewer and larger crystals</a:t>
            </a:r>
          </a:p>
          <a:p>
            <a:r>
              <a:rPr lang="en-US" b="0">
                <a:solidFill>
                  <a:schemeClr val="tx2"/>
                </a:solidFill>
              </a:rPr>
              <a:t>↓ Surface area</a:t>
            </a:r>
          </a:p>
          <a:p>
            <a:r>
              <a:rPr lang="en-US" b="0">
                <a:solidFill>
                  <a:schemeClr val="tx2"/>
                </a:solidFill>
              </a:rPr>
              <a:t>↓ SFC</a:t>
            </a:r>
          </a:p>
          <a:p>
            <a:r>
              <a:rPr lang="en-US" b="0">
                <a:solidFill>
                  <a:schemeClr val="tx2"/>
                </a:solidFill>
              </a:rPr>
              <a:t>↓ Hardness</a:t>
            </a:r>
          </a:p>
          <a:p>
            <a:endParaRPr lang="en-US" b="0">
              <a:solidFill>
                <a:schemeClr val="tx2"/>
              </a:solidFill>
            </a:endParaRPr>
          </a:p>
          <a:p>
            <a:endParaRPr lang="en-US" b="0">
              <a:solidFill>
                <a:schemeClr val="tx2"/>
              </a:solidFill>
            </a:endParaRPr>
          </a:p>
          <a:p>
            <a:endParaRPr lang="en-US" b="0">
              <a:solidFill>
                <a:schemeClr val="tx2"/>
              </a:solidFill>
            </a:endParaRPr>
          </a:p>
          <a:p>
            <a:endParaRPr lang="en-US" b="0">
              <a:solidFill>
                <a:schemeClr val="tx2"/>
              </a:solidFill>
            </a:endParaRPr>
          </a:p>
          <a:p>
            <a:endParaRPr lang="en-US" b="0">
              <a:solidFill>
                <a:schemeClr val="tx2"/>
              </a:solidFill>
            </a:endParaRPr>
          </a:p>
          <a:p>
            <a:r>
              <a:rPr lang="en-US" b="0">
                <a:solidFill>
                  <a:schemeClr val="tx2"/>
                </a:solidFill>
              </a:rPr>
              <a:t>Many and smaller crystals</a:t>
            </a:r>
          </a:p>
          <a:p>
            <a:r>
              <a:rPr lang="en-US" b="0">
                <a:solidFill>
                  <a:schemeClr val="tx2"/>
                </a:solidFill>
              </a:rPr>
              <a:t>↑ Surface area</a:t>
            </a:r>
          </a:p>
          <a:p>
            <a:r>
              <a:rPr lang="en-US" b="0">
                <a:solidFill>
                  <a:schemeClr val="tx2"/>
                </a:solidFill>
              </a:rPr>
              <a:t>↑ SFC</a:t>
            </a:r>
          </a:p>
          <a:p>
            <a:r>
              <a:rPr lang="en-US" b="0">
                <a:solidFill>
                  <a:schemeClr val="tx2"/>
                </a:solidFill>
              </a:rPr>
              <a:t>↑ Hardness</a:t>
            </a:r>
          </a:p>
        </p:txBody>
      </p:sp>
      <p:sp>
        <p:nvSpPr>
          <p:cNvPr id="24585" name="Rectangle 7"/>
          <p:cNvSpPr>
            <a:spLocks noChangeArrowheads="1"/>
          </p:cNvSpPr>
          <p:nvPr/>
        </p:nvSpPr>
        <p:spPr bwMode="auto">
          <a:xfrm>
            <a:off x="201613" y="668338"/>
            <a:ext cx="3292889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700" b="0" i="1" dirty="0">
                <a:solidFill>
                  <a:schemeClr val="accent1"/>
                </a:solidFill>
              </a:rPr>
              <a:t>Cooling Rate and </a:t>
            </a:r>
            <a:r>
              <a:rPr lang="en-US" sz="1700" b="0" i="1" dirty="0" smtClean="0">
                <a:solidFill>
                  <a:schemeClr val="accent1"/>
                </a:solidFill>
              </a:rPr>
              <a:t>Crystallization</a:t>
            </a:r>
            <a:endParaRPr lang="en-US" sz="1700" b="0" i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098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AF46808-383D-4047-8BD6-DFEAC2F99E89}" type="slidenum">
              <a:rPr lang="en-US" b="0" smtClean="0">
                <a:solidFill>
                  <a:schemeClr val="bg1"/>
                </a:solidFill>
              </a:rPr>
              <a:pPr eaLnBrk="1" hangingPunct="1"/>
              <a:t>21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3174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Solid Shortening</a:t>
            </a:r>
          </a:p>
        </p:txBody>
      </p:sp>
      <p:sp>
        <p:nvSpPr>
          <p:cNvPr id="31749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47650" y="673100"/>
            <a:ext cx="8520113" cy="3190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700" i="1" dirty="0" smtClean="0">
                <a:solidFill>
                  <a:schemeClr val="accent1"/>
                </a:solidFill>
              </a:rPr>
              <a:t>Package Formats</a:t>
            </a:r>
          </a:p>
        </p:txBody>
      </p:sp>
      <p:sp>
        <p:nvSpPr>
          <p:cNvPr id="31750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sp>
        <p:nvSpPr>
          <p:cNvPr id="3175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9238" y="1239838"/>
            <a:ext cx="8493125" cy="48069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1 # prints, 2.5 # tubs, 3# tubs</a:t>
            </a:r>
            <a:endParaRPr kumimoji="1" lang="el-GR" dirty="0" smtClean="0"/>
          </a:p>
          <a:p>
            <a:pPr lvl="1" eaLnBrk="1" hangingPunct="1"/>
            <a:r>
              <a:rPr kumimoji="1" lang="en-US" dirty="0" smtClean="0"/>
              <a:t>Shortening</a:t>
            </a:r>
          </a:p>
          <a:p>
            <a:pPr lvl="1" eaLnBrk="1" hangingPunct="1"/>
            <a:r>
              <a:rPr kumimoji="1" lang="en-US" dirty="0" smtClean="0"/>
              <a:t>Lard</a:t>
            </a:r>
          </a:p>
          <a:p>
            <a:pPr lvl="1" eaLnBrk="1" hangingPunct="1"/>
            <a:endParaRPr kumimoji="1" lang="en-US" dirty="0" smtClean="0"/>
          </a:p>
          <a:p>
            <a:pPr eaLnBrk="1" hangingPunct="1"/>
            <a:r>
              <a:rPr lang="en-US" dirty="0" smtClean="0"/>
              <a:t>20 kg and 50#</a:t>
            </a:r>
            <a:endParaRPr kumimoji="1" lang="en-US" dirty="0"/>
          </a:p>
          <a:p>
            <a:pPr lvl="1" eaLnBrk="1" hangingPunct="1"/>
            <a:r>
              <a:rPr kumimoji="1" lang="en-US" dirty="0" smtClean="0"/>
              <a:t>Hydrogenated vegetable </a:t>
            </a:r>
          </a:p>
          <a:p>
            <a:pPr lvl="1" eaLnBrk="1" hangingPunct="1"/>
            <a:r>
              <a:rPr kumimoji="1" lang="en-US" dirty="0" smtClean="0"/>
              <a:t>Non hydrogenated vegetable</a:t>
            </a:r>
          </a:p>
          <a:p>
            <a:pPr lvl="1" eaLnBrk="1" hangingPunct="1"/>
            <a:r>
              <a:rPr kumimoji="1" lang="en-US" dirty="0" smtClean="0"/>
              <a:t>Lard</a:t>
            </a:r>
          </a:p>
          <a:p>
            <a:pPr lvl="1" eaLnBrk="1" hangingPunct="1"/>
            <a:r>
              <a:rPr kumimoji="1" lang="en-US" dirty="0" smtClean="0"/>
              <a:t>Tallow</a:t>
            </a:r>
          </a:p>
          <a:p>
            <a:pPr marL="400050" lvl="1" indent="0" eaLnBrk="1" hangingPunct="1">
              <a:buNone/>
            </a:pPr>
            <a:endParaRPr kumimoji="1" lang="en-US" dirty="0"/>
          </a:p>
          <a:p>
            <a:pPr lvl="1" eaLnBrk="1" hangingPunct="1"/>
            <a:endParaRPr kumimoji="1" lang="en-US" dirty="0"/>
          </a:p>
          <a:p>
            <a:pPr marL="400050" lvl="1" indent="0" eaLnBrk="1" hangingPunct="1">
              <a:buNone/>
            </a:pPr>
            <a:endParaRPr kumimoji="1" lang="en-US" dirty="0" smtClean="0"/>
          </a:p>
          <a:p>
            <a:pPr lvl="1" eaLnBrk="1" hangingPunct="1"/>
            <a:endParaRPr kumimoji="1" lang="en-US" dirty="0" smtClean="0"/>
          </a:p>
          <a:p>
            <a:pPr lvl="1" eaLnBrk="1" hangingPunct="1">
              <a:buFontTx/>
              <a:buNone/>
            </a:pPr>
            <a:endParaRPr kumimoji="1" lang="en-US" sz="2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AC1216A-4B2A-4865-B665-A1F591FF0E23}" type="slidenum">
              <a:rPr lang="en-US" b="0" smtClean="0">
                <a:solidFill>
                  <a:schemeClr val="bg1"/>
                </a:solidFill>
              </a:rPr>
              <a:pPr eaLnBrk="1" hangingPunct="1"/>
              <a:t>22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8" y="207963"/>
            <a:ext cx="8472487" cy="566737"/>
          </a:xfrm>
        </p:spPr>
        <p:txBody>
          <a:bodyPr/>
          <a:lstStyle/>
          <a:p>
            <a:pPr eaLnBrk="1" hangingPunct="1"/>
            <a:r>
              <a:rPr lang="en-US" sz="2800" smtClean="0"/>
              <a:t>Solid Shortening</a:t>
            </a:r>
          </a:p>
        </p:txBody>
      </p:sp>
      <p:sp>
        <p:nvSpPr>
          <p:cNvPr id="518147" name="Rectangle 3"/>
          <p:cNvSpPr>
            <a:spLocks noGrp="1" noChangeAspect="1" noChangeArrowheads="1"/>
          </p:cNvSpPr>
          <p:nvPr isPhoto="1">
            <p:ph type="body" idx="1"/>
          </p:nvPr>
        </p:nvSpPr>
        <p:spPr>
          <a:xfrm>
            <a:off x="269875" y="987425"/>
            <a:ext cx="8493125" cy="5126038"/>
          </a:xfrm>
          <a:blipFill dpi="0" rotWithShape="1">
            <a:blip r:embed="rId2"/>
            <a:srcRect/>
            <a:stretch>
              <a:fillRect b="-10457"/>
            </a:stretch>
          </a:blipFill>
          <a:ln>
            <a:solidFill>
              <a:schemeClr val="tx1"/>
            </a:solidFill>
            <a:miter lim="800000"/>
            <a:headEnd/>
            <a:tailEnd/>
          </a:ln>
          <a:extLst/>
        </p:spPr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32776" name="Text Box 4"/>
          <p:cNvSpPr txBox="1">
            <a:spLocks noChangeArrowheads="1"/>
          </p:cNvSpPr>
          <p:nvPr/>
        </p:nvSpPr>
        <p:spPr bwMode="auto">
          <a:xfrm>
            <a:off x="365125" y="539750"/>
            <a:ext cx="2732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2777" name="Text Box 5"/>
          <p:cNvSpPr txBox="1">
            <a:spLocks noChangeArrowheads="1"/>
          </p:cNvSpPr>
          <p:nvPr/>
        </p:nvSpPr>
        <p:spPr bwMode="auto">
          <a:xfrm>
            <a:off x="346075" y="630238"/>
            <a:ext cx="3172663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700" b="0" i="1" dirty="0" smtClean="0">
                <a:solidFill>
                  <a:schemeClr val="accent1"/>
                </a:solidFill>
              </a:rPr>
              <a:t>Package Formats </a:t>
            </a:r>
            <a:r>
              <a:rPr lang="en-US" sz="1700" b="0" i="1" dirty="0">
                <a:solidFill>
                  <a:schemeClr val="accent1"/>
                </a:solidFill>
              </a:rPr>
              <a:t>– Retail Line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4C866CC-E0F8-4E84-9784-75B92C50B607}" type="slidenum">
              <a:rPr lang="en-US" b="0" smtClean="0">
                <a:solidFill>
                  <a:schemeClr val="bg1"/>
                </a:solidFill>
              </a:rPr>
              <a:pPr eaLnBrk="1" hangingPunct="1"/>
              <a:t>23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8" y="207963"/>
            <a:ext cx="8472487" cy="566737"/>
          </a:xfrm>
        </p:spPr>
        <p:txBody>
          <a:bodyPr/>
          <a:lstStyle/>
          <a:p>
            <a:pPr eaLnBrk="1" hangingPunct="1"/>
            <a:r>
              <a:rPr lang="en-US" sz="2800" smtClean="0"/>
              <a:t>Solid Shortening</a:t>
            </a:r>
          </a:p>
        </p:txBody>
      </p:sp>
      <p:sp>
        <p:nvSpPr>
          <p:cNvPr id="35845" name="Text Box 4"/>
          <p:cNvSpPr txBox="1">
            <a:spLocks noChangeArrowheads="1"/>
          </p:cNvSpPr>
          <p:nvPr/>
        </p:nvSpPr>
        <p:spPr bwMode="auto">
          <a:xfrm>
            <a:off x="365125" y="539750"/>
            <a:ext cx="2732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5846" name="Text Box 5"/>
          <p:cNvSpPr txBox="1">
            <a:spLocks noChangeArrowheads="1"/>
          </p:cNvSpPr>
          <p:nvPr/>
        </p:nvSpPr>
        <p:spPr bwMode="auto">
          <a:xfrm>
            <a:off x="346075" y="630238"/>
            <a:ext cx="3137397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700" b="0" i="1" dirty="0" smtClean="0">
                <a:solidFill>
                  <a:schemeClr val="accent1"/>
                </a:solidFill>
              </a:rPr>
              <a:t>Package Formats </a:t>
            </a:r>
            <a:r>
              <a:rPr lang="en-US" sz="1700" b="0" i="1" dirty="0">
                <a:solidFill>
                  <a:schemeClr val="accent1"/>
                </a:solidFill>
              </a:rPr>
              <a:t>– Cube Line</a:t>
            </a:r>
          </a:p>
        </p:txBody>
      </p:sp>
      <p:sp>
        <p:nvSpPr>
          <p:cNvPr id="545798" name="Rectangle 6"/>
          <p:cNvSpPr>
            <a:spLocks noGrp="1" noChangeAspect="1" noChangeArrowheads="1"/>
          </p:cNvSpPr>
          <p:nvPr isPhoto="1"/>
        </p:nvSpPr>
        <p:spPr bwMode="auto">
          <a:xfrm>
            <a:off x="285097" y="984181"/>
            <a:ext cx="8542337" cy="5138738"/>
          </a:xfrm>
          <a:prstGeom prst="rect">
            <a:avLst/>
          </a:prstGeom>
          <a:blipFill dpi="0" rotWithShape="1">
            <a:blip r:embed="rId2"/>
            <a:srcRect/>
            <a:stretch>
              <a:fillRect b="-1082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E3B5E8B-2F3B-4EE0-816F-C29C2EDC5035}" type="slidenum">
              <a:rPr lang="en-US" b="0" smtClean="0">
                <a:solidFill>
                  <a:schemeClr val="bg1"/>
                </a:solidFill>
              </a:rPr>
              <a:pPr eaLnBrk="1" hangingPunct="1"/>
              <a:t>24</a:t>
            </a:fld>
            <a:endParaRPr lang="en-US" b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18738559"/>
              </p:ext>
            </p:extLst>
          </p:nvPr>
        </p:nvGraphicFramePr>
        <p:xfrm>
          <a:off x="-614363" y="838199"/>
          <a:ext cx="10442576" cy="5638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36" name="Text Box 10"/>
          <p:cNvSpPr txBox="1">
            <a:spLocks noChangeArrowheads="1"/>
          </p:cNvSpPr>
          <p:nvPr/>
        </p:nvSpPr>
        <p:spPr bwMode="auto">
          <a:xfrm>
            <a:off x="3348038" y="2708275"/>
            <a:ext cx="2535237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4400" b="0">
                <a:solidFill>
                  <a:srgbClr val="FF0000"/>
                </a:solidFill>
                <a:latin typeface="Garamond" pitchFamily="18" charset="0"/>
              </a:rPr>
              <a:t>The</a:t>
            </a:r>
          </a:p>
          <a:p>
            <a:pPr algn="ctr"/>
            <a:r>
              <a:rPr lang="en-US" sz="4400" b="0">
                <a:solidFill>
                  <a:srgbClr val="FF0000"/>
                </a:solidFill>
                <a:latin typeface="Garamond" pitchFamily="18" charset="0"/>
              </a:rPr>
              <a:t>Dream Fat</a:t>
            </a:r>
          </a:p>
        </p:txBody>
      </p:sp>
      <p:sp>
        <p:nvSpPr>
          <p:cNvPr id="1037" name="Text Box 11"/>
          <p:cNvSpPr txBox="1">
            <a:spLocks noChangeArrowheads="1"/>
          </p:cNvSpPr>
          <p:nvPr/>
        </p:nvSpPr>
        <p:spPr bwMode="auto">
          <a:xfrm>
            <a:off x="212725" y="322263"/>
            <a:ext cx="50307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b="0">
                <a:solidFill>
                  <a:srgbClr val="005596"/>
                </a:solidFill>
              </a:rPr>
              <a:t>Solid Shortening</a:t>
            </a:r>
          </a:p>
        </p:txBody>
      </p:sp>
      <p:sp>
        <p:nvSpPr>
          <p:cNvPr id="1038" name="Text Box 12"/>
          <p:cNvSpPr txBox="1">
            <a:spLocks noChangeArrowheads="1"/>
          </p:cNvSpPr>
          <p:nvPr/>
        </p:nvSpPr>
        <p:spPr bwMode="auto">
          <a:xfrm>
            <a:off x="800100" y="1924050"/>
            <a:ext cx="1484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b="0"/>
          </a:p>
        </p:txBody>
      </p:sp>
      <p:sp>
        <p:nvSpPr>
          <p:cNvPr id="1039" name="Text Box 13"/>
          <p:cNvSpPr txBox="1">
            <a:spLocks noChangeArrowheads="1"/>
          </p:cNvSpPr>
          <p:nvPr/>
        </p:nvSpPr>
        <p:spPr bwMode="auto">
          <a:xfrm>
            <a:off x="514350" y="1087438"/>
            <a:ext cx="25860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b="0"/>
          </a:p>
        </p:txBody>
      </p:sp>
      <p:sp>
        <p:nvSpPr>
          <p:cNvPr id="1040" name="Text Box 14"/>
          <p:cNvSpPr txBox="1">
            <a:spLocks noChangeArrowheads="1"/>
          </p:cNvSpPr>
          <p:nvPr/>
        </p:nvSpPr>
        <p:spPr bwMode="auto">
          <a:xfrm>
            <a:off x="304800" y="838200"/>
            <a:ext cx="47021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700" b="0" i="1">
                <a:solidFill>
                  <a:schemeClr val="accent1"/>
                </a:solidFill>
              </a:rPr>
              <a:t>Selecting a Type of Solid Shortening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80FB44B-3D1D-441F-BA9C-7616412BBACC}" type="slidenum">
              <a:rPr lang="en-US" b="0" smtClean="0">
                <a:solidFill>
                  <a:schemeClr val="bg1"/>
                </a:solidFill>
              </a:rPr>
              <a:pPr eaLnBrk="1" hangingPunct="1"/>
              <a:t>25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4710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1143000"/>
          </a:xfrm>
        </p:spPr>
        <p:txBody>
          <a:bodyPr/>
          <a:lstStyle/>
          <a:p>
            <a:pPr eaLnBrk="1" hangingPunct="1"/>
            <a:r>
              <a:rPr lang="en-US" smtClean="0"/>
              <a:t>Solid Shortening</a:t>
            </a:r>
            <a:r>
              <a:rPr lang="en-US" sz="3600" smtClean="0"/>
              <a:t>  </a:t>
            </a:r>
            <a:br>
              <a:rPr lang="en-US" sz="3600" smtClean="0"/>
            </a:br>
            <a:r>
              <a:rPr lang="en-US" sz="1700" i="1" smtClean="0"/>
              <a:t>Determine your Objectives: Functionality</a:t>
            </a:r>
          </a:p>
        </p:txBody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534400" cy="4525963"/>
          </a:xfrm>
        </p:spPr>
        <p:txBody>
          <a:bodyPr/>
          <a:lstStyle/>
          <a:p>
            <a:pPr algn="ctr" eaLnBrk="1" hangingPunct="1">
              <a:buClr>
                <a:srgbClr val="0033CC"/>
              </a:buClr>
              <a:buFontTx/>
              <a:buNone/>
            </a:pPr>
            <a:endParaRPr lang="en-US" smtClean="0">
              <a:solidFill>
                <a:srgbClr val="333399"/>
              </a:solidFill>
            </a:endParaRPr>
          </a:p>
          <a:p>
            <a:pPr algn="ctr" eaLnBrk="1" hangingPunct="1">
              <a:buClr>
                <a:srgbClr val="0033CC"/>
              </a:buClr>
              <a:buFontTx/>
              <a:buNone/>
            </a:pPr>
            <a:endParaRPr lang="en-US" smtClean="0">
              <a:solidFill>
                <a:srgbClr val="333399"/>
              </a:solidFill>
            </a:endParaRPr>
          </a:p>
          <a:p>
            <a:pPr algn="ctr" eaLnBrk="1" hangingPunct="1">
              <a:buClr>
                <a:srgbClr val="0033CC"/>
              </a:buClr>
              <a:buFontTx/>
              <a:buNone/>
            </a:pPr>
            <a:r>
              <a:rPr lang="en-US" smtClean="0"/>
              <a:t>Although fats and oils share a common molecular structure…</a:t>
            </a:r>
          </a:p>
          <a:p>
            <a:pPr algn="ctr" eaLnBrk="1" hangingPunct="1">
              <a:buFontTx/>
              <a:buNone/>
            </a:pPr>
            <a:endParaRPr lang="en-US" smtClean="0"/>
          </a:p>
          <a:p>
            <a:pPr algn="ctr" eaLnBrk="1" hangingPunct="1">
              <a:buClr>
                <a:srgbClr val="0033CC"/>
              </a:buClr>
              <a:buFontTx/>
              <a:buNone/>
            </a:pPr>
            <a:r>
              <a:rPr lang="en-US" smtClean="0"/>
              <a:t>…they fulfill different functions in a given formula or application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3DF51E8-6480-486E-9465-974930304F0B}" type="slidenum">
              <a:rPr lang="en-US" b="0" smtClean="0">
                <a:solidFill>
                  <a:schemeClr val="bg1"/>
                </a:solidFill>
              </a:rPr>
              <a:pPr eaLnBrk="1" hangingPunct="1"/>
              <a:t>26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48132" name="Rectangle 2"/>
          <p:cNvSpPr>
            <a:spLocks noGrp="1" noChangeArrowheads="1"/>
          </p:cNvSpPr>
          <p:nvPr>
            <p:ph type="title"/>
          </p:nvPr>
        </p:nvSpPr>
        <p:spPr>
          <a:xfrm>
            <a:off x="253206" y="205413"/>
            <a:ext cx="8472487" cy="861387"/>
          </a:xfrm>
        </p:spPr>
        <p:txBody>
          <a:bodyPr/>
          <a:lstStyle/>
          <a:p>
            <a:pPr eaLnBrk="1" hangingPunct="1"/>
            <a:r>
              <a:rPr lang="en-US" sz="2800" dirty="0" smtClean="0"/>
              <a:t>Solid Shortening</a:t>
            </a:r>
            <a:r>
              <a:rPr lang="en-US" dirty="0" smtClean="0"/>
              <a:t>  </a:t>
            </a:r>
            <a:br>
              <a:rPr lang="en-US" dirty="0" smtClean="0"/>
            </a:br>
            <a:r>
              <a:rPr lang="en-US" sz="1700" i="1" dirty="0" smtClean="0"/>
              <a:t>General Purpose, Emulsified, Laminating, Frying</a:t>
            </a:r>
          </a:p>
        </p:txBody>
      </p:sp>
      <p:pic>
        <p:nvPicPr>
          <p:cNvPr id="48133" name="Picture 3" descr="PH02832J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63" y="1927225"/>
            <a:ext cx="2706687" cy="434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5" descr="piecru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143000"/>
            <a:ext cx="2401564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mainD1097A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7600" y="3682886"/>
            <a:ext cx="1981200" cy="25642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puff_pastry_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273" y="3576638"/>
            <a:ext cx="2286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mainD1097A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73623" y="3403338"/>
            <a:ext cx="2175885" cy="2816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01345F1-57B0-4710-9CBC-8D679F1116A5}" type="slidenum">
              <a:rPr lang="en-US" b="0" smtClean="0">
                <a:solidFill>
                  <a:schemeClr val="bg1"/>
                </a:solidFill>
              </a:rPr>
              <a:pPr eaLnBrk="1" hangingPunct="1"/>
              <a:t>27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501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Solid Shortening</a:t>
            </a:r>
            <a:r>
              <a:rPr lang="en-US" smtClean="0"/>
              <a:t>  </a:t>
            </a:r>
            <a:br>
              <a:rPr lang="en-US" smtClean="0"/>
            </a:br>
            <a:r>
              <a:rPr lang="en-US" sz="1700" i="1" smtClean="0"/>
              <a:t>General Purpose Shortenings in Cookies</a:t>
            </a:r>
          </a:p>
        </p:txBody>
      </p:sp>
      <p:graphicFrame>
        <p:nvGraphicFramePr>
          <p:cNvPr id="50181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685800" y="1981200"/>
          <a:ext cx="8153400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4" name="Photo Editor Photo" r:id="rId3" imgW="20961905" imgH="7478169" progId="MSPhotoEd.3">
                  <p:embed/>
                </p:oleObj>
              </mc:Choice>
              <mc:Fallback>
                <p:oleObj name="Photo Editor Photo" r:id="rId3" imgW="20961905" imgH="7478169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981200"/>
                        <a:ext cx="8153400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D4344D1-5E2F-4EDF-A9B0-E21B830ADB86}" type="slidenum">
              <a:rPr lang="en-US" b="0" smtClean="0">
                <a:solidFill>
                  <a:schemeClr val="bg1"/>
                </a:solidFill>
              </a:rPr>
              <a:pPr eaLnBrk="1" hangingPunct="1"/>
              <a:t>28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Solid Shortening</a:t>
            </a:r>
            <a:r>
              <a:rPr lang="en-US" smtClean="0"/>
              <a:t>  </a:t>
            </a:r>
            <a:br>
              <a:rPr lang="en-US" smtClean="0"/>
            </a:br>
            <a:r>
              <a:rPr lang="en-US" sz="1700" i="1" smtClean="0"/>
              <a:t>Effects of Various Fats in Lamination</a:t>
            </a:r>
          </a:p>
        </p:txBody>
      </p:sp>
      <p:graphicFrame>
        <p:nvGraphicFramePr>
          <p:cNvPr id="57349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0" y="2438400"/>
          <a:ext cx="9144000" cy="283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0" name="Photo Editor Photo" r:id="rId3" imgW="20314286" imgH="7059010" progId="MSPhotoEd.3">
                  <p:embed/>
                </p:oleObj>
              </mc:Choice>
              <mc:Fallback>
                <p:oleObj name="Photo Editor Photo" r:id="rId3" imgW="20314286" imgH="7059010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438400"/>
                        <a:ext cx="9144000" cy="283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911C752-E746-4F42-AF46-D534E3117BF2}" type="slidenum">
              <a:rPr lang="en-US" b="0" smtClean="0">
                <a:solidFill>
                  <a:schemeClr val="bg1"/>
                </a:solidFill>
              </a:rPr>
              <a:pPr eaLnBrk="1" hangingPunct="1"/>
              <a:t>29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604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Margarine</a:t>
            </a:r>
            <a:br>
              <a:rPr lang="en-US" smtClean="0"/>
            </a:br>
            <a:endParaRPr lang="en-US" sz="1700" i="1" smtClean="0"/>
          </a:p>
        </p:txBody>
      </p:sp>
      <p:sp>
        <p:nvSpPr>
          <p:cNvPr id="6042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4953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 smtClean="0"/>
              <a:t>	</a:t>
            </a:r>
          </a:p>
        </p:txBody>
      </p:sp>
      <p:sp>
        <p:nvSpPr>
          <p:cNvPr id="6042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95400"/>
            <a:ext cx="4818063" cy="4633913"/>
          </a:xfrm>
        </p:spPr>
        <p:txBody>
          <a:bodyPr/>
          <a:lstStyle/>
          <a:p>
            <a:pPr marL="381000" indent="-381000" eaLnBrk="1" hangingPunct="1">
              <a:buFontTx/>
              <a:buNone/>
            </a:pPr>
            <a:endParaRPr lang="en-US" sz="2000" u="sng" smtClean="0">
              <a:solidFill>
                <a:srgbClr val="33CC33"/>
              </a:solidFill>
            </a:endParaRPr>
          </a:p>
          <a:p>
            <a:pPr marL="381000" indent="-381000" eaLnBrk="1" hangingPunct="1"/>
            <a:r>
              <a:rPr kumimoji="1" lang="en-US" sz="2200" smtClean="0"/>
              <a:t>Spreading</a:t>
            </a:r>
          </a:p>
          <a:p>
            <a:pPr marL="381000" indent="-381000" eaLnBrk="1" hangingPunct="1"/>
            <a:r>
              <a:rPr kumimoji="1" lang="en-US" sz="2200" smtClean="0"/>
              <a:t>Sauteeing</a:t>
            </a:r>
          </a:p>
          <a:p>
            <a:pPr marL="381000" indent="-381000" eaLnBrk="1" hangingPunct="1"/>
            <a:r>
              <a:rPr kumimoji="1" lang="en-US" sz="2200" smtClean="0"/>
              <a:t>Baking</a:t>
            </a:r>
          </a:p>
          <a:p>
            <a:pPr marL="381000" indent="-381000" eaLnBrk="1" hangingPunct="1"/>
            <a:r>
              <a:rPr kumimoji="1" lang="en-US" sz="2200" smtClean="0"/>
              <a:t>Icing</a:t>
            </a:r>
          </a:p>
          <a:p>
            <a:pPr marL="381000" indent="-381000" eaLnBrk="1" hangingPunct="1"/>
            <a:r>
              <a:rPr kumimoji="1" lang="en-US" sz="2200" smtClean="0"/>
              <a:t>Laminating</a:t>
            </a:r>
          </a:p>
          <a:p>
            <a:pPr marL="381000" indent="-381000" eaLnBrk="1" hangingPunct="1">
              <a:buClr>
                <a:srgbClr val="055591"/>
              </a:buClr>
              <a:buFont typeface="Wingdings" pitchFamily="2" charset="2"/>
              <a:buChar char="§"/>
            </a:pPr>
            <a:endParaRPr lang="en-US" sz="2200" smtClean="0"/>
          </a:p>
          <a:p>
            <a:pPr marL="381000" indent="-381000" eaLnBrk="1" hangingPunct="1">
              <a:buClr>
                <a:srgbClr val="055591"/>
              </a:buClr>
            </a:pPr>
            <a:endParaRPr lang="en-US" sz="2200" smtClean="0"/>
          </a:p>
        </p:txBody>
      </p:sp>
      <p:pic>
        <p:nvPicPr>
          <p:cNvPr id="60423" name="Picture 4" descr="http://www.enjoymargarineeveryday.com/sites/files/styles/large/public/markets/england/articles/5.jpg?itok=lxZRG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75" y="762000"/>
            <a:ext cx="41910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Picture 6" descr="http://www.disneyfoodblog.com/wp-content/uploads/2013/10/Croissants-Chocolate-Croissants-and-Fruit-Danish-Trails-E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75" y="3276600"/>
            <a:ext cx="4191000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647700" y="474785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Bean Cleaning</a:t>
            </a: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647700" y="1485106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Cooking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609600" y="22860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Cracking</a:t>
            </a:r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609600" y="56388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Meal</a:t>
            </a:r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4648200" y="762000"/>
            <a:ext cx="2852063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chemeClr val="accent1"/>
                </a:solidFill>
              </a:rPr>
              <a:t>SOYBEAN</a:t>
            </a:r>
            <a:br>
              <a:rPr lang="en-US" altLang="en-US" sz="3200" dirty="0">
                <a:solidFill>
                  <a:schemeClr val="accent1"/>
                </a:solidFill>
              </a:rPr>
            </a:br>
            <a:r>
              <a:rPr lang="en-US" altLang="en-US" sz="3200" dirty="0">
                <a:solidFill>
                  <a:schemeClr val="accent1"/>
                </a:solidFill>
              </a:rPr>
              <a:t>EXTRACTION</a:t>
            </a:r>
          </a:p>
          <a:p>
            <a:r>
              <a:rPr lang="en-US" altLang="en-US" dirty="0">
                <a:solidFill>
                  <a:schemeClr val="accent1"/>
                </a:solidFill>
              </a:rPr>
              <a:t>(soybean ~ 18% oil)</a:t>
            </a:r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609600" y="39624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Flaking</a:t>
            </a:r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609600" y="48006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Extraction</a:t>
            </a:r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3429000" y="31242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Hulls</a:t>
            </a:r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3429000" y="48006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Extracted Oil</a:t>
            </a:r>
          </a:p>
        </p:txBody>
      </p:sp>
      <p:sp>
        <p:nvSpPr>
          <p:cNvPr id="77835" name="Rectangle 11"/>
          <p:cNvSpPr>
            <a:spLocks noChangeArrowheads="1"/>
          </p:cNvSpPr>
          <p:nvPr/>
        </p:nvSpPr>
        <p:spPr bwMode="auto">
          <a:xfrm>
            <a:off x="6324600" y="48006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Degumming</a:t>
            </a:r>
          </a:p>
        </p:txBody>
      </p:sp>
      <p:sp>
        <p:nvSpPr>
          <p:cNvPr id="77836" name="Line 12"/>
          <p:cNvSpPr>
            <a:spLocks noChangeShapeType="1"/>
          </p:cNvSpPr>
          <p:nvPr/>
        </p:nvSpPr>
        <p:spPr bwMode="auto">
          <a:xfrm>
            <a:off x="1752600" y="1143000"/>
            <a:ext cx="0" cy="3048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7" name="Line 13"/>
          <p:cNvSpPr>
            <a:spLocks noChangeShapeType="1"/>
          </p:cNvSpPr>
          <p:nvPr/>
        </p:nvSpPr>
        <p:spPr bwMode="auto">
          <a:xfrm>
            <a:off x="1752600" y="1981200"/>
            <a:ext cx="0" cy="3048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9" name="Line 15"/>
          <p:cNvSpPr>
            <a:spLocks noChangeShapeType="1"/>
          </p:cNvSpPr>
          <p:nvPr/>
        </p:nvSpPr>
        <p:spPr bwMode="auto">
          <a:xfrm>
            <a:off x="1752600" y="4495800"/>
            <a:ext cx="0" cy="3048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0" name="Line 16"/>
          <p:cNvSpPr>
            <a:spLocks noChangeShapeType="1"/>
          </p:cNvSpPr>
          <p:nvPr/>
        </p:nvSpPr>
        <p:spPr bwMode="auto">
          <a:xfrm>
            <a:off x="1752600" y="5334000"/>
            <a:ext cx="0" cy="3048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2" name="Line 18"/>
          <p:cNvSpPr>
            <a:spLocks noChangeShapeType="1"/>
          </p:cNvSpPr>
          <p:nvPr/>
        </p:nvSpPr>
        <p:spPr bwMode="auto">
          <a:xfrm>
            <a:off x="2819400" y="5029200"/>
            <a:ext cx="6096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7" name="Rectangle 23"/>
          <p:cNvSpPr>
            <a:spLocks noChangeArrowheads="1"/>
          </p:cNvSpPr>
          <p:nvPr/>
        </p:nvSpPr>
        <p:spPr bwMode="auto">
          <a:xfrm>
            <a:off x="609600" y="31242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 err="1">
                <a:solidFill>
                  <a:schemeClr val="accent1"/>
                </a:solidFill>
              </a:rPr>
              <a:t>Dehulling</a:t>
            </a:r>
            <a:endParaRPr lang="en-US" altLang="en-US" dirty="0">
              <a:solidFill>
                <a:schemeClr val="accent1"/>
              </a:solidFill>
            </a:endParaRPr>
          </a:p>
        </p:txBody>
      </p:sp>
      <p:sp>
        <p:nvSpPr>
          <p:cNvPr id="77848" name="Line 24"/>
          <p:cNvSpPr>
            <a:spLocks noChangeShapeType="1"/>
          </p:cNvSpPr>
          <p:nvPr/>
        </p:nvSpPr>
        <p:spPr bwMode="auto">
          <a:xfrm>
            <a:off x="1752600" y="2819400"/>
            <a:ext cx="0" cy="3048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9" name="Line 25"/>
          <p:cNvSpPr>
            <a:spLocks noChangeShapeType="1"/>
          </p:cNvSpPr>
          <p:nvPr/>
        </p:nvSpPr>
        <p:spPr bwMode="auto">
          <a:xfrm>
            <a:off x="1752600" y="3657600"/>
            <a:ext cx="0" cy="3048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50" name="Line 26"/>
          <p:cNvSpPr>
            <a:spLocks noChangeShapeType="1"/>
          </p:cNvSpPr>
          <p:nvPr/>
        </p:nvSpPr>
        <p:spPr bwMode="auto">
          <a:xfrm>
            <a:off x="2819400" y="3352800"/>
            <a:ext cx="6096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51" name="Line 27"/>
          <p:cNvSpPr>
            <a:spLocks noChangeShapeType="1"/>
          </p:cNvSpPr>
          <p:nvPr/>
        </p:nvSpPr>
        <p:spPr bwMode="auto">
          <a:xfrm>
            <a:off x="5638800" y="5029200"/>
            <a:ext cx="6858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880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5013E1B-1F38-45A9-9D12-DC125AE912A4}" type="slidenum">
              <a:rPr lang="en-US" b="0" smtClean="0">
                <a:solidFill>
                  <a:schemeClr val="bg1"/>
                </a:solidFill>
              </a:rPr>
              <a:pPr eaLnBrk="1" hangingPunct="1"/>
              <a:t>30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624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Whip Toppings</a:t>
            </a:r>
          </a:p>
        </p:txBody>
      </p:sp>
      <p:pic>
        <p:nvPicPr>
          <p:cNvPr id="62469" name="Picture 3" descr="3201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638" y="1893888"/>
            <a:ext cx="2743200" cy="2743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4" descr="3012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457200"/>
            <a:ext cx="37338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1" name="Picture 5" descr="32015 M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4267200"/>
            <a:ext cx="1981200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2" name="Text Box 6"/>
          <p:cNvSpPr txBox="1">
            <a:spLocks noChangeArrowheads="1"/>
          </p:cNvSpPr>
          <p:nvPr/>
        </p:nvSpPr>
        <p:spPr bwMode="auto">
          <a:xfrm>
            <a:off x="3352800" y="2243138"/>
            <a:ext cx="220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itchFamily="2" charset="2"/>
              <a:buChar char="§"/>
            </a:pPr>
            <a:endParaRPr lang="en-US" sz="2400" b="0">
              <a:solidFill>
                <a:srgbClr val="006699"/>
              </a:solidFill>
              <a:latin typeface="Tahoma" pitchFamily="34" charset="0"/>
              <a:ea typeface="ＭＳ Ｐゴシック" pitchFamily="34" charset="-128"/>
            </a:endParaRPr>
          </a:p>
        </p:txBody>
      </p:sp>
      <p:sp>
        <p:nvSpPr>
          <p:cNvPr id="62473" name="Rectangle 8"/>
          <p:cNvSpPr>
            <a:spLocks noChangeArrowheads="1"/>
          </p:cNvSpPr>
          <p:nvPr/>
        </p:nvSpPr>
        <p:spPr bwMode="auto">
          <a:xfrm>
            <a:off x="2819400" y="2438400"/>
            <a:ext cx="373380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Blip>
                <a:blip r:embed="rId5"/>
              </a:buBlip>
            </a:pPr>
            <a:r>
              <a:rPr lang="en-US" b="0">
                <a:solidFill>
                  <a:schemeClr val="tx2"/>
                </a:solidFill>
              </a:rPr>
              <a:t> </a:t>
            </a:r>
            <a:r>
              <a:rPr lang="en-US" sz="2000" b="0">
                <a:solidFill>
                  <a:schemeClr val="tx2"/>
                </a:solidFill>
              </a:rPr>
              <a:t>Non-dairy</a:t>
            </a:r>
          </a:p>
          <a:p>
            <a:pPr>
              <a:spcBef>
                <a:spcPct val="20000"/>
              </a:spcBef>
              <a:buFontTx/>
              <a:buBlip>
                <a:blip r:embed="rId5"/>
              </a:buBlip>
            </a:pPr>
            <a:r>
              <a:rPr lang="en-US" sz="2000" b="0">
                <a:solidFill>
                  <a:schemeClr val="tx2"/>
                </a:solidFill>
              </a:rPr>
              <a:t> Lactose free</a:t>
            </a:r>
          </a:p>
          <a:p>
            <a:pPr>
              <a:spcBef>
                <a:spcPct val="20000"/>
              </a:spcBef>
              <a:buFontTx/>
              <a:buBlip>
                <a:blip r:embed="rId5"/>
              </a:buBlip>
            </a:pPr>
            <a:r>
              <a:rPr lang="en-US" sz="2000" b="0">
                <a:solidFill>
                  <a:schemeClr val="tx2"/>
                </a:solidFill>
              </a:rPr>
              <a:t> Liquid, not frozen</a:t>
            </a:r>
          </a:p>
          <a:p>
            <a:pPr>
              <a:spcBef>
                <a:spcPct val="20000"/>
              </a:spcBef>
              <a:buFontTx/>
              <a:buBlip>
                <a:blip r:embed="rId5"/>
              </a:buBlip>
            </a:pPr>
            <a:r>
              <a:rPr lang="en-US" sz="2000" b="0">
                <a:solidFill>
                  <a:schemeClr val="tx2"/>
                </a:solidFill>
              </a:rPr>
              <a:t> No thawing, ready to whip</a:t>
            </a:r>
          </a:p>
          <a:p>
            <a:pPr>
              <a:spcBef>
                <a:spcPct val="20000"/>
              </a:spcBef>
              <a:buFontTx/>
              <a:buBlip>
                <a:blip r:embed="rId5"/>
              </a:buBlip>
            </a:pPr>
            <a:r>
              <a:rPr lang="en-US" sz="2000" b="0">
                <a:solidFill>
                  <a:schemeClr val="tx2"/>
                </a:solidFill>
              </a:rPr>
              <a:t> Stable foam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09600" y="8382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Seed Cleaning</a:t>
            </a:r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609600" y="17526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Flaking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609600" y="26670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Cooking</a:t>
            </a:r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609600" y="5410199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Meal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4648200" y="609600"/>
            <a:ext cx="3157403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chemeClr val="accent1"/>
                </a:solidFill>
              </a:rPr>
              <a:t>CANOLA SEED</a:t>
            </a:r>
            <a:br>
              <a:rPr lang="en-US" altLang="en-US" sz="3200" dirty="0">
                <a:solidFill>
                  <a:schemeClr val="accent1"/>
                </a:solidFill>
              </a:rPr>
            </a:br>
            <a:r>
              <a:rPr lang="en-US" altLang="en-US" sz="3200" dirty="0">
                <a:solidFill>
                  <a:schemeClr val="accent1"/>
                </a:solidFill>
              </a:rPr>
              <a:t>EXTRACTION</a:t>
            </a:r>
          </a:p>
          <a:p>
            <a:r>
              <a:rPr lang="en-US" altLang="en-US" dirty="0">
                <a:solidFill>
                  <a:schemeClr val="accent1"/>
                </a:solidFill>
              </a:rPr>
              <a:t>(canola seed ~ 42% oil)</a:t>
            </a:r>
          </a:p>
        </p:txBody>
      </p:sp>
      <p:sp>
        <p:nvSpPr>
          <p:cNvPr id="76807" name="Rectangle 7"/>
          <p:cNvSpPr>
            <a:spLocks noChangeArrowheads="1"/>
          </p:cNvSpPr>
          <p:nvPr/>
        </p:nvSpPr>
        <p:spPr bwMode="auto">
          <a:xfrm>
            <a:off x="609600" y="35814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Pressing</a:t>
            </a:r>
          </a:p>
        </p:txBody>
      </p:sp>
      <p:sp>
        <p:nvSpPr>
          <p:cNvPr id="76808" name="Rectangle 8"/>
          <p:cNvSpPr>
            <a:spLocks noChangeArrowheads="1"/>
          </p:cNvSpPr>
          <p:nvPr/>
        </p:nvSpPr>
        <p:spPr bwMode="auto">
          <a:xfrm>
            <a:off x="609600" y="44958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Extraction</a:t>
            </a:r>
          </a:p>
        </p:txBody>
      </p:sp>
      <p:sp>
        <p:nvSpPr>
          <p:cNvPr id="76809" name="Rectangle 9"/>
          <p:cNvSpPr>
            <a:spLocks noChangeArrowheads="1"/>
          </p:cNvSpPr>
          <p:nvPr/>
        </p:nvSpPr>
        <p:spPr bwMode="auto">
          <a:xfrm>
            <a:off x="3429000" y="35814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Press Oil</a:t>
            </a:r>
          </a:p>
        </p:txBody>
      </p:sp>
      <p:sp>
        <p:nvSpPr>
          <p:cNvPr id="76810" name="Rectangle 10"/>
          <p:cNvSpPr>
            <a:spLocks noChangeArrowheads="1"/>
          </p:cNvSpPr>
          <p:nvPr/>
        </p:nvSpPr>
        <p:spPr bwMode="auto">
          <a:xfrm>
            <a:off x="3429000" y="44958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Extracted Oil</a:t>
            </a:r>
          </a:p>
        </p:txBody>
      </p:sp>
      <p:sp>
        <p:nvSpPr>
          <p:cNvPr id="76811" name="Rectangle 11"/>
          <p:cNvSpPr>
            <a:spLocks noChangeArrowheads="1"/>
          </p:cNvSpPr>
          <p:nvPr/>
        </p:nvSpPr>
        <p:spPr bwMode="auto">
          <a:xfrm>
            <a:off x="6400800" y="4038600"/>
            <a:ext cx="22098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Degumming</a:t>
            </a:r>
          </a:p>
        </p:txBody>
      </p:sp>
      <p:sp>
        <p:nvSpPr>
          <p:cNvPr id="76812" name="Line 12"/>
          <p:cNvSpPr>
            <a:spLocks noChangeShapeType="1"/>
          </p:cNvSpPr>
          <p:nvPr/>
        </p:nvSpPr>
        <p:spPr bwMode="auto">
          <a:xfrm>
            <a:off x="1752600" y="1371600"/>
            <a:ext cx="0" cy="3810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3" name="Line 13"/>
          <p:cNvSpPr>
            <a:spLocks noChangeShapeType="1"/>
          </p:cNvSpPr>
          <p:nvPr/>
        </p:nvSpPr>
        <p:spPr bwMode="auto">
          <a:xfrm>
            <a:off x="1752600" y="2286000"/>
            <a:ext cx="0" cy="3810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4" name="Line 14"/>
          <p:cNvSpPr>
            <a:spLocks noChangeShapeType="1"/>
          </p:cNvSpPr>
          <p:nvPr/>
        </p:nvSpPr>
        <p:spPr bwMode="auto">
          <a:xfrm>
            <a:off x="1752600" y="3200400"/>
            <a:ext cx="0" cy="3810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5" name="Line 15"/>
          <p:cNvSpPr>
            <a:spLocks noChangeShapeType="1"/>
          </p:cNvSpPr>
          <p:nvPr/>
        </p:nvSpPr>
        <p:spPr bwMode="auto">
          <a:xfrm>
            <a:off x="1752600" y="4114800"/>
            <a:ext cx="0" cy="3810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6" name="Line 16"/>
          <p:cNvSpPr>
            <a:spLocks noChangeShapeType="1"/>
          </p:cNvSpPr>
          <p:nvPr/>
        </p:nvSpPr>
        <p:spPr bwMode="auto">
          <a:xfrm>
            <a:off x="1752600" y="5029200"/>
            <a:ext cx="0" cy="3810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7" name="Line 17"/>
          <p:cNvSpPr>
            <a:spLocks noChangeShapeType="1"/>
          </p:cNvSpPr>
          <p:nvPr/>
        </p:nvSpPr>
        <p:spPr bwMode="auto">
          <a:xfrm>
            <a:off x="2819400" y="3810000"/>
            <a:ext cx="6096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8" name="Line 18"/>
          <p:cNvSpPr>
            <a:spLocks noChangeShapeType="1"/>
          </p:cNvSpPr>
          <p:nvPr/>
        </p:nvSpPr>
        <p:spPr bwMode="auto">
          <a:xfrm>
            <a:off x="2819400" y="4724400"/>
            <a:ext cx="6096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9" name="Line 19"/>
          <p:cNvSpPr>
            <a:spLocks noChangeShapeType="1"/>
          </p:cNvSpPr>
          <p:nvPr/>
        </p:nvSpPr>
        <p:spPr bwMode="auto">
          <a:xfrm>
            <a:off x="6019800" y="4267200"/>
            <a:ext cx="3810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0" name="Line 20"/>
          <p:cNvSpPr>
            <a:spLocks noChangeShapeType="1"/>
          </p:cNvSpPr>
          <p:nvPr/>
        </p:nvSpPr>
        <p:spPr bwMode="auto">
          <a:xfrm>
            <a:off x="6019800" y="3810000"/>
            <a:ext cx="0" cy="9906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1" name="Line 21"/>
          <p:cNvSpPr>
            <a:spLocks noChangeShapeType="1"/>
          </p:cNvSpPr>
          <p:nvPr/>
        </p:nvSpPr>
        <p:spPr bwMode="auto">
          <a:xfrm>
            <a:off x="5638800" y="3810000"/>
            <a:ext cx="3810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2" name="Line 22"/>
          <p:cNvSpPr>
            <a:spLocks noChangeShapeType="1"/>
          </p:cNvSpPr>
          <p:nvPr/>
        </p:nvSpPr>
        <p:spPr bwMode="auto">
          <a:xfrm>
            <a:off x="5638800" y="4800600"/>
            <a:ext cx="3810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53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838200" y="914400"/>
            <a:ext cx="20574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Degummed Oil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838200" y="1905000"/>
            <a:ext cx="20574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Alkali Refining</a:t>
            </a: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838200" y="2971800"/>
            <a:ext cx="20574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Bleaching</a:t>
            </a:r>
          </a:p>
        </p:txBody>
      </p:sp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838200" y="5029200"/>
            <a:ext cx="20574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Deodorization</a:t>
            </a:r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3733800" y="2971800"/>
            <a:ext cx="20574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Hydrogenation</a:t>
            </a: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3733800" y="4038600"/>
            <a:ext cx="20574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Blending</a:t>
            </a:r>
          </a:p>
        </p:txBody>
      </p:sp>
      <p:sp>
        <p:nvSpPr>
          <p:cNvPr id="73737" name="Line 9"/>
          <p:cNvSpPr>
            <a:spLocks noChangeShapeType="1"/>
          </p:cNvSpPr>
          <p:nvPr/>
        </p:nvSpPr>
        <p:spPr bwMode="auto">
          <a:xfrm>
            <a:off x="1828800" y="1447800"/>
            <a:ext cx="0" cy="4572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8" name="Line 10"/>
          <p:cNvSpPr>
            <a:spLocks noChangeShapeType="1"/>
          </p:cNvSpPr>
          <p:nvPr/>
        </p:nvSpPr>
        <p:spPr bwMode="auto">
          <a:xfrm>
            <a:off x="1828800" y="2438400"/>
            <a:ext cx="0" cy="5334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9" name="Line 11"/>
          <p:cNvSpPr>
            <a:spLocks noChangeShapeType="1"/>
          </p:cNvSpPr>
          <p:nvPr/>
        </p:nvSpPr>
        <p:spPr bwMode="auto">
          <a:xfrm>
            <a:off x="2895600" y="3200400"/>
            <a:ext cx="8382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0" name="Line 12"/>
          <p:cNvSpPr>
            <a:spLocks noChangeShapeType="1"/>
          </p:cNvSpPr>
          <p:nvPr/>
        </p:nvSpPr>
        <p:spPr bwMode="auto">
          <a:xfrm>
            <a:off x="1828800" y="3505200"/>
            <a:ext cx="0" cy="15240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1" name="Line 13"/>
          <p:cNvSpPr>
            <a:spLocks noChangeShapeType="1"/>
          </p:cNvSpPr>
          <p:nvPr/>
        </p:nvSpPr>
        <p:spPr bwMode="auto">
          <a:xfrm>
            <a:off x="4724400" y="3505200"/>
            <a:ext cx="0" cy="5334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2" name="Line 14"/>
          <p:cNvSpPr>
            <a:spLocks noChangeShapeType="1"/>
          </p:cNvSpPr>
          <p:nvPr/>
        </p:nvSpPr>
        <p:spPr bwMode="auto">
          <a:xfrm flipH="1">
            <a:off x="2895600" y="5257800"/>
            <a:ext cx="18288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3" name="Line 15"/>
          <p:cNvSpPr>
            <a:spLocks noChangeShapeType="1"/>
          </p:cNvSpPr>
          <p:nvPr/>
        </p:nvSpPr>
        <p:spPr bwMode="auto">
          <a:xfrm>
            <a:off x="4724400" y="4572000"/>
            <a:ext cx="0" cy="6858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4" name="Rectangle 16"/>
          <p:cNvSpPr>
            <a:spLocks noChangeArrowheads="1"/>
          </p:cNvSpPr>
          <p:nvPr/>
        </p:nvSpPr>
        <p:spPr bwMode="auto">
          <a:xfrm>
            <a:off x="6553200" y="4038600"/>
            <a:ext cx="2057400" cy="5334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>
                <a:solidFill>
                  <a:schemeClr val="accent1"/>
                </a:solidFill>
              </a:rPr>
              <a:t>Other Oils</a:t>
            </a:r>
          </a:p>
        </p:txBody>
      </p:sp>
      <p:sp>
        <p:nvSpPr>
          <p:cNvPr id="73745" name="Line 17"/>
          <p:cNvSpPr>
            <a:spLocks noChangeShapeType="1"/>
          </p:cNvSpPr>
          <p:nvPr/>
        </p:nvSpPr>
        <p:spPr bwMode="auto">
          <a:xfrm flipH="1">
            <a:off x="5791200" y="4267200"/>
            <a:ext cx="762000" cy="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6" name="Line 18"/>
          <p:cNvSpPr>
            <a:spLocks noChangeShapeType="1"/>
          </p:cNvSpPr>
          <p:nvPr/>
        </p:nvSpPr>
        <p:spPr bwMode="auto">
          <a:xfrm>
            <a:off x="1828800" y="5562600"/>
            <a:ext cx="0" cy="381000"/>
          </a:xfrm>
          <a:prstGeom prst="line">
            <a:avLst/>
          </a:prstGeom>
          <a:noFill/>
          <a:ln w="12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7" name="Text Box 19"/>
          <p:cNvSpPr txBox="1">
            <a:spLocks noChangeArrowheads="1"/>
          </p:cNvSpPr>
          <p:nvPr/>
        </p:nvSpPr>
        <p:spPr bwMode="auto">
          <a:xfrm>
            <a:off x="4724400" y="1143000"/>
            <a:ext cx="37118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chemeClr val="accent1"/>
                </a:solidFill>
              </a:rPr>
              <a:t>OIL PROCESSING</a:t>
            </a:r>
          </a:p>
        </p:txBody>
      </p:sp>
    </p:spTree>
    <p:extLst>
      <p:ext uri="{BB962C8B-B14F-4D97-AF65-F5344CB8AC3E}">
        <p14:creationId xmlns:p14="http://schemas.microsoft.com/office/powerpoint/2010/main" val="35365868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A064F07-338A-4AB9-8051-B3E156CC3F40}" type="slidenum">
              <a:rPr lang="en-US" b="0" smtClean="0">
                <a:solidFill>
                  <a:schemeClr val="bg1"/>
                </a:solidFill>
              </a:rPr>
              <a:pPr eaLnBrk="1" hangingPunct="1"/>
              <a:t>6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819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/>
              <a:t>Soybeans and Canola Seeds </a:t>
            </a:r>
            <a:r>
              <a:rPr lang="en-US" dirty="0" smtClean="0"/>
              <a:t>are Processed in Hamilton</a:t>
            </a:r>
          </a:p>
        </p:txBody>
      </p:sp>
      <p:sp>
        <p:nvSpPr>
          <p:cNvPr id="8198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pic>
        <p:nvPicPr>
          <p:cNvPr id="8" name="Picture 6" descr="oil processing 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9" y="1237223"/>
            <a:ext cx="9058443" cy="510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3788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A064F07-338A-4AB9-8051-B3E156CC3F40}" type="slidenum">
              <a:rPr lang="en-US" b="0" smtClean="0">
                <a:solidFill>
                  <a:schemeClr val="bg1"/>
                </a:solidFill>
              </a:rPr>
              <a:pPr eaLnBrk="1" hangingPunct="1"/>
              <a:t>7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819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Arrives in Oakville</a:t>
            </a:r>
          </a:p>
        </p:txBody>
      </p:sp>
      <p:sp>
        <p:nvSpPr>
          <p:cNvPr id="8197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77813" y="857250"/>
            <a:ext cx="8520112" cy="3190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700" i="1" smtClean="0">
                <a:solidFill>
                  <a:schemeClr val="accent1"/>
                </a:solidFill>
              </a:rPr>
              <a:t>Refined, Bleached, Deodorized oil arrives in Oakville</a:t>
            </a:r>
          </a:p>
        </p:txBody>
      </p:sp>
      <p:sp>
        <p:nvSpPr>
          <p:cNvPr id="8198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sp>
        <p:nvSpPr>
          <p:cNvPr id="494599" name="Rectangle 7"/>
          <p:cNvSpPr>
            <a:spLocks noGrp="1" noChangeAspect="1" noChangeArrowheads="1"/>
          </p:cNvSpPr>
          <p:nvPr isPhoto="1"/>
        </p:nvSpPr>
        <p:spPr bwMode="auto">
          <a:xfrm>
            <a:off x="0" y="1300163"/>
            <a:ext cx="9144000" cy="5019675"/>
          </a:xfrm>
          <a:prstGeom prst="rect">
            <a:avLst/>
          </a:prstGeom>
          <a:blipFill dpi="0" rotWithShape="1">
            <a:blip r:embed="rId2"/>
            <a:srcRect/>
            <a:stretch>
              <a:fillRect b="-21442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1249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DC057F2-752D-4131-95BE-5F61F47624F0}" type="slidenum">
              <a:rPr lang="en-US" b="0" smtClean="0">
                <a:solidFill>
                  <a:schemeClr val="bg1"/>
                </a:solidFill>
              </a:rPr>
              <a:pPr eaLnBrk="1" hangingPunct="1"/>
              <a:t>8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92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Leaves Oakville</a:t>
            </a:r>
          </a:p>
        </p:txBody>
      </p:sp>
      <p:sp>
        <p:nvSpPr>
          <p:cNvPr id="9221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77813" y="857250"/>
            <a:ext cx="8520112" cy="3190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700" i="1" smtClean="0">
                <a:solidFill>
                  <a:schemeClr val="accent1"/>
                </a:solidFill>
              </a:rPr>
              <a:t>Packaged Product leaves Oakville</a:t>
            </a:r>
          </a:p>
        </p:txBody>
      </p:sp>
      <p:sp>
        <p:nvSpPr>
          <p:cNvPr id="9222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sp>
        <p:nvSpPr>
          <p:cNvPr id="497669" name="Rectangle 5"/>
          <p:cNvSpPr>
            <a:spLocks noGrp="1" noChangeAspect="1" noChangeArrowheads="1"/>
          </p:cNvSpPr>
          <p:nvPr isPhoto="1"/>
        </p:nvSpPr>
        <p:spPr bwMode="auto">
          <a:xfrm>
            <a:off x="0" y="1271588"/>
            <a:ext cx="9144000" cy="4987925"/>
          </a:xfrm>
          <a:prstGeom prst="rect">
            <a:avLst/>
          </a:prstGeom>
          <a:blipFill dpi="0" rotWithShape="1">
            <a:blip r:embed="rId2"/>
            <a:srcRect/>
            <a:stretch>
              <a:fillRect b="-2221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EFE751A-A687-4073-9B4D-1F53C034877A}" type="slidenum">
              <a:rPr lang="en-US" b="0" smtClean="0">
                <a:solidFill>
                  <a:schemeClr val="bg1"/>
                </a:solidFill>
              </a:rPr>
              <a:pPr eaLnBrk="1" hangingPunct="1"/>
              <a:t>9</a:t>
            </a:fld>
            <a:endParaRPr lang="en-US" b="0" smtClean="0">
              <a:solidFill>
                <a:schemeClr val="bg1"/>
              </a:solidFill>
            </a:endParaRPr>
          </a:p>
        </p:txBody>
      </p:sp>
      <p:sp>
        <p:nvSpPr>
          <p:cNvPr id="1024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Leaves Oakville</a:t>
            </a:r>
          </a:p>
        </p:txBody>
      </p:sp>
      <p:sp>
        <p:nvSpPr>
          <p:cNvPr id="10245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277813" y="857250"/>
            <a:ext cx="8520112" cy="3190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1700" i="1" smtClean="0">
                <a:solidFill>
                  <a:schemeClr val="accent1"/>
                </a:solidFill>
              </a:rPr>
              <a:t>Packaged Product leaves Oakville</a:t>
            </a:r>
          </a:p>
        </p:txBody>
      </p:sp>
      <p:sp>
        <p:nvSpPr>
          <p:cNvPr id="10246" name="Text Placeholder 8"/>
          <p:cNvSpPr>
            <a:spLocks/>
          </p:cNvSpPr>
          <p:nvPr/>
        </p:nvSpPr>
        <p:spPr bwMode="auto">
          <a:xfrm>
            <a:off x="115888" y="6072188"/>
            <a:ext cx="83661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>
              <a:spcBef>
                <a:spcPct val="20000"/>
              </a:spcBef>
            </a:pPr>
            <a:endParaRPr lang="en-US" sz="900" b="0">
              <a:solidFill>
                <a:schemeClr val="tx2"/>
              </a:solidFill>
            </a:endParaRPr>
          </a:p>
        </p:txBody>
      </p:sp>
      <p:sp>
        <p:nvSpPr>
          <p:cNvPr id="495621" name="Rectangle 5"/>
          <p:cNvSpPr>
            <a:spLocks noGrp="1" noChangeAspect="1" noChangeArrowheads="1"/>
          </p:cNvSpPr>
          <p:nvPr isPhoto="1"/>
        </p:nvSpPr>
        <p:spPr bwMode="auto">
          <a:xfrm>
            <a:off x="122238" y="1201738"/>
            <a:ext cx="8186737" cy="5000625"/>
          </a:xfrm>
          <a:prstGeom prst="rect">
            <a:avLst/>
          </a:prstGeom>
          <a:blipFill dpi="0" rotWithShape="1">
            <a:blip r:embed="rId2"/>
            <a:srcRect/>
            <a:stretch>
              <a:fillRect b="-9143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1F1F1F"/>
      </a:dk1>
      <a:lt1>
        <a:srgbClr val="FFFFFF"/>
      </a:lt1>
      <a:dk2>
        <a:srgbClr val="3F3F3F"/>
      </a:dk2>
      <a:lt2>
        <a:srgbClr val="A6A6A6"/>
      </a:lt2>
      <a:accent1>
        <a:srgbClr val="005596"/>
      </a:accent1>
      <a:accent2>
        <a:srgbClr val="008BAC"/>
      </a:accent2>
      <a:accent3>
        <a:srgbClr val="FFFFFF"/>
      </a:accent3>
      <a:accent4>
        <a:srgbClr val="191919"/>
      </a:accent4>
      <a:accent5>
        <a:srgbClr val="AAB4C9"/>
      </a:accent5>
      <a:accent6>
        <a:srgbClr val="007D9B"/>
      </a:accent6>
      <a:hlink>
        <a:srgbClr val="E69400"/>
      </a:hlink>
      <a:folHlink>
        <a:srgbClr val="588E48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F1F1F"/>
        </a:dk1>
        <a:lt1>
          <a:srgbClr val="FFFFFF"/>
        </a:lt1>
        <a:dk2>
          <a:srgbClr val="3F3F3F"/>
        </a:dk2>
        <a:lt2>
          <a:srgbClr val="A6A6A6"/>
        </a:lt2>
        <a:accent1>
          <a:srgbClr val="005596"/>
        </a:accent1>
        <a:accent2>
          <a:srgbClr val="008BAC"/>
        </a:accent2>
        <a:accent3>
          <a:srgbClr val="FFFFFF"/>
        </a:accent3>
        <a:accent4>
          <a:srgbClr val="191919"/>
        </a:accent4>
        <a:accent5>
          <a:srgbClr val="AAB4C9"/>
        </a:accent5>
        <a:accent6>
          <a:srgbClr val="007D9B"/>
        </a:accent6>
        <a:hlink>
          <a:srgbClr val="E69400"/>
        </a:hlink>
        <a:folHlink>
          <a:srgbClr val="588E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1F1F1F"/>
      </a:dk1>
      <a:lt1>
        <a:srgbClr val="FFFFFF"/>
      </a:lt1>
      <a:dk2>
        <a:srgbClr val="3F3F3F"/>
      </a:dk2>
      <a:lt2>
        <a:srgbClr val="A6A6A6"/>
      </a:lt2>
      <a:accent1>
        <a:srgbClr val="005596"/>
      </a:accent1>
      <a:accent2>
        <a:srgbClr val="008BAC"/>
      </a:accent2>
      <a:accent3>
        <a:srgbClr val="FFFFFF"/>
      </a:accent3>
      <a:accent4>
        <a:srgbClr val="191919"/>
      </a:accent4>
      <a:accent5>
        <a:srgbClr val="AAB4C9"/>
      </a:accent5>
      <a:accent6>
        <a:srgbClr val="007D9B"/>
      </a:accent6>
      <a:hlink>
        <a:srgbClr val="E69400"/>
      </a:hlink>
      <a:folHlink>
        <a:srgbClr val="588E4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1F1F1F"/>
      </a:dk1>
      <a:lt1>
        <a:srgbClr val="FFFFFF"/>
      </a:lt1>
      <a:dk2>
        <a:srgbClr val="3F3F3F"/>
      </a:dk2>
      <a:lt2>
        <a:srgbClr val="A6A6A6"/>
      </a:lt2>
      <a:accent1>
        <a:srgbClr val="005596"/>
      </a:accent1>
      <a:accent2>
        <a:srgbClr val="008BAC"/>
      </a:accent2>
      <a:accent3>
        <a:srgbClr val="FFFFFF"/>
      </a:accent3>
      <a:accent4>
        <a:srgbClr val="191919"/>
      </a:accent4>
      <a:accent5>
        <a:srgbClr val="AAB4C9"/>
      </a:accent5>
      <a:accent6>
        <a:srgbClr val="007D9B"/>
      </a:accent6>
      <a:hlink>
        <a:srgbClr val="E69400"/>
      </a:hlink>
      <a:folHlink>
        <a:srgbClr val="588E4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2400</TotalTime>
  <Words>825</Words>
  <Application>Microsoft Office PowerPoint</Application>
  <PresentationFormat>On-screen Show (4:3)</PresentationFormat>
  <Paragraphs>216</Paragraphs>
  <Slides>30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ＭＳ Ｐゴシック</vt:lpstr>
      <vt:lpstr>Arial</vt:lpstr>
      <vt:lpstr>Garamond</vt:lpstr>
      <vt:lpstr>Tahoma</vt:lpstr>
      <vt:lpstr>Wingdings</vt:lpstr>
      <vt:lpstr>Default Design</vt:lpstr>
      <vt:lpstr>Photo Editor Photo</vt:lpstr>
      <vt:lpstr>Take Our Kids to Work - Oakville</vt:lpstr>
      <vt:lpstr>Soybeans and Canola Seeds Arrive in Hamilton</vt:lpstr>
      <vt:lpstr>PowerPoint Presentation</vt:lpstr>
      <vt:lpstr>PowerPoint Presentation</vt:lpstr>
      <vt:lpstr>PowerPoint Presentation</vt:lpstr>
      <vt:lpstr>Soybeans and Canola Seeds are Processed in Hamilton</vt:lpstr>
      <vt:lpstr>Arrives in Oakville</vt:lpstr>
      <vt:lpstr>Leaves Oakville</vt:lpstr>
      <vt:lpstr>Leaves Oakville</vt:lpstr>
      <vt:lpstr>Liquid Oils</vt:lpstr>
      <vt:lpstr>Liquid Oils</vt:lpstr>
      <vt:lpstr>Liquid Oils</vt:lpstr>
      <vt:lpstr>Liquid Oils</vt:lpstr>
      <vt:lpstr>Liquid Oils</vt:lpstr>
      <vt:lpstr>Liquid Oils</vt:lpstr>
      <vt:lpstr>Solid Shortening</vt:lpstr>
      <vt:lpstr>Solid Shortening Crystallizer</vt:lpstr>
      <vt:lpstr>Solid Shortening</vt:lpstr>
      <vt:lpstr>Solid Shortening</vt:lpstr>
      <vt:lpstr>Solid Shortening </vt:lpstr>
      <vt:lpstr>Solid Shortening</vt:lpstr>
      <vt:lpstr>Solid Shortening</vt:lpstr>
      <vt:lpstr>Solid Shortening</vt:lpstr>
      <vt:lpstr>PowerPoint Presentation</vt:lpstr>
      <vt:lpstr>Solid Shortening   Determine your Objectives: Functionality</vt:lpstr>
      <vt:lpstr>Solid Shortening   General Purpose, Emulsified, Laminating, Frying</vt:lpstr>
      <vt:lpstr>Solid Shortening   General Purpose Shortenings in Cookies</vt:lpstr>
      <vt:lpstr>Solid Shortening   Effects of Various Fats in Lamination</vt:lpstr>
      <vt:lpstr>Margarine </vt:lpstr>
      <vt:lpstr>Whip Toppings</vt:lpstr>
    </vt:vector>
  </TitlesOfParts>
  <Company>Fleishman Hillard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griffink</dc:creator>
  <cp:lastModifiedBy>James Kwiatkowski</cp:lastModifiedBy>
  <cp:revision>82</cp:revision>
  <cp:lastPrinted>2014-11-04T18:43:49Z</cp:lastPrinted>
  <dcterms:created xsi:type="dcterms:W3CDTF">2011-04-22T17:36:06Z</dcterms:created>
  <dcterms:modified xsi:type="dcterms:W3CDTF">2015-05-28T12:55:09Z</dcterms:modified>
</cp:coreProperties>
</file>